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6"/>
  </p:notesMasterIdLst>
  <p:sldIdLst>
    <p:sldId id="259" r:id="rId6"/>
    <p:sldId id="258" r:id="rId7"/>
    <p:sldId id="389" r:id="rId8"/>
    <p:sldId id="256" r:id="rId9"/>
    <p:sldId id="393" r:id="rId10"/>
    <p:sldId id="467" r:id="rId11"/>
    <p:sldId id="466" r:id="rId12"/>
    <p:sldId id="468" r:id="rId13"/>
    <p:sldId id="387" r:id="rId14"/>
    <p:sldId id="465" r:id="rId15"/>
    <p:sldId id="461" r:id="rId16"/>
    <p:sldId id="462" r:id="rId17"/>
    <p:sldId id="396" r:id="rId18"/>
    <p:sldId id="463" r:id="rId19"/>
    <p:sldId id="397" r:id="rId20"/>
    <p:sldId id="464" r:id="rId21"/>
    <p:sldId id="385" r:id="rId22"/>
    <p:sldId id="469" r:id="rId23"/>
    <p:sldId id="470" r:id="rId24"/>
    <p:sldId id="265" r:id="rId25"/>
    <p:sldId id="263" r:id="rId26"/>
    <p:sldId id="264" r:id="rId27"/>
    <p:sldId id="471" r:id="rId28"/>
    <p:sldId id="266" r:id="rId29"/>
    <p:sldId id="472" r:id="rId30"/>
    <p:sldId id="260" r:id="rId31"/>
    <p:sldId id="261" r:id="rId32"/>
    <p:sldId id="262" r:id="rId33"/>
    <p:sldId id="391" r:id="rId34"/>
    <p:sldId id="3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475F7-4205-4241-A90B-6A74D2C72A0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52BCD-CD29-3D44-9B88-CA24CA5C0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BBFA0-8DFD-6140-B432-CCF786BB79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90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A990D-127A-B0B3-E4F7-04102C173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24972-1808-BC94-04D2-181992B41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8C797-AF87-33EB-C941-D95F0201D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C9999-1CB7-EC46-A675-D96A2F8C8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9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EE381-C500-71EF-3DC0-A232E9D03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6B7C7-3A55-D875-3F39-F4C0BD038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25A01-1419-D703-4700-9A222209D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99A9E-265B-2A5B-7136-5DB3BB0A5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970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8709-608A-3652-8C6B-D7053FD5D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E64AE-C4FF-FEDF-8B1B-1910843F1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9C917-BF37-2F61-394A-0749A596E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5D0BE-2922-32DC-3F6C-7843DDF17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4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FC64-772D-9B98-D112-AEC11DB0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448B4-2F4C-F210-277D-143EA143D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36849-E320-05A3-E415-4D603FD94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E678B-6617-888C-78B9-CD0842C81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8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6B87-71B5-D164-F76A-57D50E9E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24AF3-6902-BB68-B4F3-599F16FA1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9D42EC-6785-8889-C4AB-AD55FDDB6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4C17A-1B65-A40C-15DF-8CAD1AF27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79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6EA02-9545-C4DA-E78A-57F34864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1CA1D-4F73-53AC-0F8E-A70A34D97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68510-D067-3FA9-468B-A847B765C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3AAB0-007A-9261-39D1-0F4B5A47A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4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953E5-E1AA-4956-A1EA-0A7D74643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9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953E5-E1AA-4956-A1EA-0A7D74643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18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953E5-E1AA-4956-A1EA-0A7D74643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48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953E5-E1AA-4956-A1EA-0A7D74643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4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7046-7878-DD69-39CA-08ABABF17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17DCA-9CC7-1017-AE0B-6D16CB319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BF4F6-656C-33AB-74EE-31D64E84B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5A33-5B5A-E324-1079-1CE612898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36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5CB8-13A0-D6CE-A4CD-CF46B7A4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C6D32-499A-AF40-33A5-55A32C2EF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ADFA8-CBDA-C872-5337-64C66769F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4B4AB-BE10-E395-845C-2A3014AB1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CDA3-4E43-D7B0-E13D-29A85653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B332A-32E0-6220-46FC-3798B4779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096FB-9BE5-C208-7BE2-B273038FE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E8275-4990-BC99-D9CA-566CAA8B7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806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014C1-E6A0-C31B-E46D-6DCF37E2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48DD9-6F91-371C-1610-A2C73F0C4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165AF-B449-D42F-6B31-CFB224E26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2F5A1-1A34-920D-2835-B65D9A331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7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6409E-8630-34D6-244C-0524CD697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F17F3-26D6-522E-770B-0B2E28036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316B0-7AFB-133B-F131-73C5D0365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978F-86D1-2815-CB11-5DF06EC0F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2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86AA1-B3E7-DEBB-C593-15E8C2533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DC121-439B-D7A1-6381-9A9E53662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750B7-1A51-544A-1411-214131BD3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b="1" i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4765E-79CE-BA1A-84DA-418245ADA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DF21-D904-EA4D-9819-FAF6ADFDC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7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1549-43BF-425A-AF25-75262019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7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ADF4-660F-54D5-D0D3-8D1C1EBA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A881F-22E9-79D9-4A83-10F2B83CF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EEB1C-BD8D-F16B-2F5E-FE2BC7FBE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10049-5013-1E38-2289-6BAB20FE7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1549-43BF-425A-AF25-75262019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0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0C04-9163-8940-8A9D-D9CD068A6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B18F1-1DD2-7C8E-CE28-3DC4D2F8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FBCE-2A37-6CCA-2844-A5F92666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A94AE-99B9-8D65-CD15-3964B976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AD578-7807-FC38-A503-8284DE3A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A75B-65B7-0E88-A398-E0FB5727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D0714-2665-5000-A0E5-B693270BE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3B42-F2E3-F232-F577-6AFC5D65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804C0-3604-7302-2368-DA44BC05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DE5A-2858-ED4B-C115-396C5D2F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4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5AC1B-A03A-2D5E-04DE-E331FDF40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655E3-FD42-B82D-D63A-2CAA1502C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7BADD-ADFE-D3B8-D2D0-9186BCB2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E3371-2E34-41E6-A82D-3E51CF80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AC7EA-40E5-2A27-1D03-E138BEC5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2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27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9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1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61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3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62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11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3DB7-5AC6-7ED5-E2FE-131DB0D7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7C971-75A5-878C-A9A3-5C5A81E8E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6BF11-222A-471B-9FF7-A6B06B01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46D2-47B6-F97C-DB08-53C1AF09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BCEDC-0BE8-C472-7117-6EA3A932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8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84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8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3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074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3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5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77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5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4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0B7D-C80B-E4F7-A881-63ADDB0C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DFBB0-94C6-C2F1-7A99-38927583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7E1D-4F04-053B-BE54-EAEFC826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EDF3A-46E6-8B55-0A9E-512356E0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5C62F-F5E9-0183-9282-88BF1037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34F5-0734-CD74-BABA-A395C975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51D2D-042B-7FE7-E27D-5DFEA4CE3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45F72-123F-85AB-2BBC-0349FF109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6C8FD-1D6E-8F63-3E38-63DD1471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42E11-EC8B-52BA-A040-114D8084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DB96A-A064-495F-DAC1-981079E0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7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7456-3DFD-2A33-DDB0-2F1F4C8F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53B9F-F4C2-23EA-89A9-4978E52B9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D950E-B516-3124-4848-7E611B6A9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E8BF6-E192-9D34-5967-C08CD2103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18D67-FB4C-F7A1-6BC3-FD48EFA91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5DB5-B944-AC39-990C-5F17714E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5D7129-9870-3F99-9FDD-770A6D78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633B8-D2E5-9B87-11C6-62A79057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AF1F-25CF-889A-6C70-8947EF8A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81352-41F1-7E21-C74F-6911BDD6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53755-4F6A-1484-4DF3-75BB0070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F2F34-A4B3-A762-4448-8F8B2944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7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1CA6B-2143-72FB-5242-20D7E1F0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77DFE-4F90-A5B9-E534-99E63C52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5880A-FF33-2623-C850-BE0E0B4A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7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8F59-ED0D-90BE-61AA-A19E44A6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C4C2-DE55-D827-8816-60C695FC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A98F3-3D99-0C97-62FE-79B5D3896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C6BE5-A897-57A2-1491-9DA45FEDB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853D-A186-14B5-CC59-39FEE634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548A3-29B7-4166-1DF4-4E85285A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DDCB-6CCF-56BC-FB20-C7F46383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3FBCE-9101-DBAD-93CA-F3075CEB9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2F3F4-EE11-9CE6-6CCD-29A8F198E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4633-3559-9771-DD2A-6CC15BD0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648F8-370E-16EC-F360-C18EF9D9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83ABC-D679-984C-8B77-017FF4EA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4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5224C-2E18-190D-3E2A-3C0E8CD4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228C1-0317-5F34-4EA2-8A609AE13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201F7-827B-DD51-FFCE-1C9C124AC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E6F1F9-11E0-EE44-8C96-6BDEFBFCAD3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4BE1E-BF59-9423-DB45-7EF7D8B41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7E9B-CF26-19FC-CBC1-F2B5F50B9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F62134-E9AB-6848-9C7B-790B38AD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2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1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alcstate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john567@wwu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4B72-AC83-3007-544F-6F53FA09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squares&#10;&#10;AI-generated content may be incorrect.">
            <a:extLst>
              <a:ext uri="{FF2B5EF4-FFF2-40B4-BE49-F238E27FC236}">
                <a16:creationId xmlns:a16="http://schemas.microsoft.com/office/drawing/2014/main" id="{857F2938-08EF-4206-7D4A-1CE5241A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803" r="-1" b="49752"/>
          <a:stretch>
            <a:fillRect/>
          </a:stretch>
        </p:blipFill>
        <p:spPr>
          <a:xfrm rot="10800000">
            <a:off x="0" y="8570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6524D6-149D-1DC5-711A-C328938B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694524"/>
            <a:ext cx="8945880" cy="1206500"/>
          </a:xfrm>
        </p:spPr>
        <p:txBody>
          <a:bodyPr>
            <a:noAutofit/>
          </a:bodyPr>
          <a:lstStyle/>
          <a:p>
            <a:r>
              <a:rPr lang="en-US" sz="8800" b="1" dirty="0">
                <a:ea typeface="Ayuthaya" pitchFamily="2" charset="-34"/>
                <a:cs typeface="Ayuthaya" pitchFamily="2" charset="-34"/>
              </a:rPr>
              <a:t>AI IN</a:t>
            </a:r>
            <a:r>
              <a:rPr lang="en-US" sz="7200" b="1" dirty="0">
                <a:ea typeface="Ayuthaya" pitchFamily="2" charset="-34"/>
                <a:cs typeface="Ayuthaya" pitchFamily="2" charset="-34"/>
              </a:rPr>
              <a:t> </a:t>
            </a:r>
            <a:r>
              <a:rPr lang="en-US" sz="8800" b="1" dirty="0">
                <a:ea typeface="Ayuthaya" pitchFamily="2" charset="-34"/>
                <a:cs typeface="Ayuthaya" pitchFamily="2" charset="-34"/>
              </a:rPr>
              <a:t>EDUCATION</a:t>
            </a:r>
            <a:r>
              <a:rPr lang="en-US" sz="7200" b="1" dirty="0">
                <a:ea typeface="Ayuthaya" pitchFamily="2" charset="-34"/>
                <a:cs typeface="Ayuthaya" pitchFamily="2" charset="-34"/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6B74-C1AF-FDBB-C4B9-F88C92BD6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430" y="1711960"/>
            <a:ext cx="7475220" cy="9669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ea typeface="Ayuthaya" pitchFamily="2" charset="-34"/>
                <a:cs typeface="Ayuthaya" pitchFamily="2" charset="-34"/>
              </a:rPr>
              <a:t>Capital Flows &amp; Higher Education Spending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04408-138D-8866-D524-D7583E70C825}"/>
              </a:ext>
            </a:extLst>
          </p:cNvPr>
          <p:cNvSpPr txBox="1"/>
          <p:nvPr/>
        </p:nvSpPr>
        <p:spPr>
          <a:xfrm>
            <a:off x="0" y="2864193"/>
            <a:ext cx="459486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a typeface="Ayuthaya" pitchFamily="2" charset="-34"/>
                <a:cs typeface="Ayuthaya" pitchFamily="2" charset="-34"/>
              </a:rPr>
              <a:t>TODAY’S SPEAKERS:</a:t>
            </a:r>
          </a:p>
          <a:p>
            <a:endParaRPr lang="en-US" sz="1200" b="1" dirty="0">
              <a:ea typeface="Ayuthaya" pitchFamily="2" charset="-34"/>
              <a:cs typeface="Ayuthaya" pitchFamily="2" charset="-34"/>
            </a:endParaRPr>
          </a:p>
          <a:p>
            <a:r>
              <a:rPr lang="en-US" sz="2800" b="1" dirty="0">
                <a:ea typeface="Ayuthaya" pitchFamily="2" charset="-34"/>
                <a:cs typeface="Ayuthaya" pitchFamily="2" charset="-34"/>
              </a:rPr>
              <a:t>XI WANG </a:t>
            </a:r>
          </a:p>
          <a:p>
            <a:r>
              <a:rPr lang="en-US" sz="2000" dirty="0">
                <a:ea typeface="Ayuthaya" pitchFamily="2" charset="-34"/>
                <a:cs typeface="Ayuthaya" pitchFamily="2" charset="-34"/>
              </a:rPr>
              <a:t>Energy Studies &amp; Environmental Studies</a:t>
            </a:r>
          </a:p>
          <a:p>
            <a:endParaRPr lang="en-US" b="1" dirty="0">
              <a:ea typeface="Ayuthaya" pitchFamily="2" charset="-34"/>
              <a:cs typeface="Ayuthaya" pitchFamily="2" charset="-34"/>
            </a:endParaRPr>
          </a:p>
          <a:p>
            <a:r>
              <a:rPr lang="en-US" sz="2800" b="1" dirty="0">
                <a:ea typeface="Ayuthaya" pitchFamily="2" charset="-34"/>
                <a:cs typeface="Ayuthaya" pitchFamily="2" charset="-34"/>
              </a:rPr>
              <a:t>CATHY WINEINGER</a:t>
            </a:r>
          </a:p>
          <a:p>
            <a:r>
              <a:rPr lang="en-US" sz="2000" dirty="0">
                <a:ea typeface="Ayuthaya" pitchFamily="2" charset="-34"/>
                <a:cs typeface="Ayuthaya" pitchFamily="2" charset="-34"/>
              </a:rPr>
              <a:t>Political Science</a:t>
            </a:r>
          </a:p>
          <a:p>
            <a:endParaRPr lang="en-US" sz="2000" b="1" dirty="0">
              <a:ea typeface="Ayuthaya" pitchFamily="2" charset="-34"/>
              <a:cs typeface="Ayuthaya" pitchFamily="2" charset="-34"/>
            </a:endParaRPr>
          </a:p>
          <a:p>
            <a:r>
              <a:rPr lang="en-US" sz="2800" dirty="0">
                <a:ea typeface="Ayuthaya" pitchFamily="2" charset="-34"/>
                <a:cs typeface="Ayuthaya" pitchFamily="2" charset="-34"/>
              </a:rPr>
              <a:t>MODERATED BY </a:t>
            </a:r>
          </a:p>
          <a:p>
            <a:r>
              <a:rPr lang="en-US" sz="2800" b="1" dirty="0">
                <a:ea typeface="Ayuthaya" pitchFamily="2" charset="-34"/>
                <a:cs typeface="Ayuthaya" pitchFamily="2" charset="-34"/>
              </a:rPr>
              <a:t>AMITES SARKAR</a:t>
            </a:r>
          </a:p>
          <a:p>
            <a:r>
              <a:rPr lang="en-US" sz="2000" dirty="0">
                <a:ea typeface="Ayuthaya" pitchFamily="2" charset="-34"/>
                <a:cs typeface="Ayuthaya" pitchFamily="2" charset="-34"/>
              </a:rPr>
              <a:t>Mathematics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32F20-87CB-D342-F3CB-55322CF7F599}"/>
              </a:ext>
            </a:extLst>
          </p:cNvPr>
          <p:cNvSpPr txBox="1"/>
          <p:nvPr/>
        </p:nvSpPr>
        <p:spPr>
          <a:xfrm>
            <a:off x="6595090" y="4179063"/>
            <a:ext cx="5596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2800" dirty="0">
              <a:ea typeface="Ayuthaya" pitchFamily="2" charset="-34"/>
              <a:cs typeface="Ayuthaya" pitchFamily="2" charset="-34"/>
            </a:endParaRPr>
          </a:p>
          <a:p>
            <a:pPr marL="0" indent="0" algn="r">
              <a:buNone/>
            </a:pPr>
            <a:r>
              <a:rPr lang="en-US" sz="2800" i="1" dirty="0">
                <a:ea typeface="Ayuthaya" pitchFamily="2" charset="-34"/>
                <a:cs typeface="Ayuthaya" pitchFamily="2" charset="-34"/>
              </a:rPr>
              <a:t>Why is Microsoft spending millions to push its chatbots on Washington K12 schools while the state legislature cuts millions from Western’s Budget?</a:t>
            </a:r>
          </a:p>
        </p:txBody>
      </p:sp>
    </p:spTree>
    <p:extLst>
      <p:ext uri="{BB962C8B-B14F-4D97-AF65-F5344CB8AC3E}">
        <p14:creationId xmlns:p14="http://schemas.microsoft.com/office/powerpoint/2010/main" val="404511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A8C4D-C21D-E054-12BF-D27ED263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BB3B6F-9E5F-A0EA-17EA-D71D73E16430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A political economy framework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02619-B30C-A5DA-F518-FCD228E7AA93}"/>
              </a:ext>
            </a:extLst>
          </p:cNvPr>
          <p:cNvSpPr txBox="1"/>
          <p:nvPr/>
        </p:nvSpPr>
        <p:spPr>
          <a:xfrm>
            <a:off x="6673906" y="1822394"/>
            <a:ext cx="49884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To understand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how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 our world is organized: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We have to look at the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material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 relationships of production</a:t>
            </a:r>
            <a:b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Examine phenomena in historically-grounded and geographically-specific contexts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7526E-71EF-F585-0DDB-768B24481CCE}"/>
              </a:ext>
            </a:extLst>
          </p:cNvPr>
          <p:cNvSpPr txBox="1"/>
          <p:nvPr/>
        </p:nvSpPr>
        <p:spPr>
          <a:xfrm>
            <a:off x="1143001" y="1828736"/>
            <a:ext cx="5070294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Political economy entails “a concern with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how wealth was generated in production,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classes in the genesis of wealth, and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the state in relation to the different classes.”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-Eric Wolf, 2010 [1982],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Europe and the People Without History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, p. 20-21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5DF5B2-6880-C0C4-A8C7-85C136AE8461}"/>
              </a:ext>
            </a:extLst>
          </p:cNvPr>
          <p:cNvSpPr/>
          <p:nvPr/>
        </p:nvSpPr>
        <p:spPr>
          <a:xfrm>
            <a:off x="1144498" y="1773427"/>
            <a:ext cx="5372100" cy="469849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A6E77-0A69-3FB5-1088-21AC08292FDE}"/>
              </a:ext>
            </a:extLst>
          </p:cNvPr>
          <p:cNvSpPr txBox="1"/>
          <p:nvPr/>
        </p:nvSpPr>
        <p:spPr>
          <a:xfrm>
            <a:off x="1295401" y="1981136"/>
            <a:ext cx="5070294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Political economy entails “a concern with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how wealth was generated in production,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classes in the genesis of wealth, and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the state in relation to the different classes.”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-Eric Wolf, 2010 [1982],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Europe and the People Without History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, p. 20-21</a:t>
            </a:r>
          </a:p>
        </p:txBody>
      </p:sp>
    </p:spTree>
    <p:extLst>
      <p:ext uri="{BB962C8B-B14F-4D97-AF65-F5344CB8AC3E}">
        <p14:creationId xmlns:p14="http://schemas.microsoft.com/office/powerpoint/2010/main" val="13490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20" y="3965703"/>
            <a:ext cx="2302844" cy="230284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49" y="2319218"/>
            <a:ext cx="3337453" cy="230284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067" y="3925062"/>
            <a:ext cx="2302843" cy="230284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A5E66D-83B8-00E7-F899-F9DB5B8F9B80}"/>
              </a:ext>
            </a:extLst>
          </p:cNvPr>
          <p:cNvSpPr txBox="1">
            <a:spLocks/>
          </p:cNvSpPr>
          <p:nvPr/>
        </p:nvSpPr>
        <p:spPr>
          <a:xfrm>
            <a:off x="1140594" y="376952"/>
            <a:ext cx="1081563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Post-WWII: Electricity companies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creating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&amp;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shaping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consumers through advertising discourse, &amp; with the help of government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441" y="2323042"/>
            <a:ext cx="3099249" cy="232443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3F8A6C-27C4-3733-4A31-E0224A960F43}"/>
              </a:ext>
            </a:extLst>
          </p:cNvPr>
          <p:cNvSpPr/>
          <p:nvPr/>
        </p:nvSpPr>
        <p:spPr>
          <a:xfrm>
            <a:off x="1140594" y="6377583"/>
            <a:ext cx="103097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Washington State Department of Archeology and Historic Preservation (2026). Live Better Electrically: The gold medallion electric home campaign.”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dahp.wa.gov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/live-better-electrically-the-gold-medallion-electric-home-campaign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7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CD599-4C4F-B02B-6577-5064D3E7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7450666-EC0B-D7A3-CDD9-D6C6C6781C01}"/>
              </a:ext>
            </a:extLst>
          </p:cNvPr>
          <p:cNvSpPr txBox="1">
            <a:spLocks/>
          </p:cNvSpPr>
          <p:nvPr/>
        </p:nvSpPr>
        <p:spPr>
          <a:xfrm>
            <a:off x="1187611" y="386443"/>
            <a:ext cx="1100438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Today: GenAI companies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creating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&amp;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shaping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consumers through forcing AI features into products &amp; media discourse, &amp; with the help of government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587B0-735E-BA8B-F6FF-EFC893A980C1}"/>
              </a:ext>
            </a:extLst>
          </p:cNvPr>
          <p:cNvGrpSpPr/>
          <p:nvPr/>
        </p:nvGrpSpPr>
        <p:grpSpPr>
          <a:xfrm>
            <a:off x="2693779" y="2498524"/>
            <a:ext cx="4908755" cy="1884290"/>
            <a:chOff x="1631658" y="1621028"/>
            <a:chExt cx="5243515" cy="2012792"/>
          </a:xfrm>
        </p:grpSpPr>
        <p:pic>
          <p:nvPicPr>
            <p:cNvPr id="12" name="Picture 11" descr="A screenshot of a google search engine&#10;&#10;AI-generated content may be incorrect.">
              <a:extLst>
                <a:ext uri="{FF2B5EF4-FFF2-40B4-BE49-F238E27FC236}">
                  <a16:creationId xmlns:a16="http://schemas.microsoft.com/office/drawing/2014/main" id="{BD1A1BBE-C843-3AA4-5A4B-01B279AC7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50" t="8765" r="2862" b="33086"/>
            <a:stretch>
              <a:fillRect/>
            </a:stretch>
          </p:blipFill>
          <p:spPr>
            <a:xfrm>
              <a:off x="1631658" y="1621028"/>
              <a:ext cx="5243515" cy="201279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319397-7C6F-4CFD-ACB2-98221EE511FE}"/>
                </a:ext>
              </a:extLst>
            </p:cNvPr>
            <p:cNvSpPr/>
            <p:nvPr/>
          </p:nvSpPr>
          <p:spPr>
            <a:xfrm>
              <a:off x="5843588" y="2471736"/>
              <a:ext cx="974433" cy="6090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02F569-0336-E389-F0D5-51DA4E63807E}"/>
              </a:ext>
            </a:extLst>
          </p:cNvPr>
          <p:cNvGrpSpPr/>
          <p:nvPr/>
        </p:nvGrpSpPr>
        <p:grpSpPr>
          <a:xfrm>
            <a:off x="606675" y="3898189"/>
            <a:ext cx="4155909" cy="2591036"/>
            <a:chOff x="45022" y="3137986"/>
            <a:chExt cx="5541391" cy="3454825"/>
          </a:xfrm>
        </p:grpSpPr>
        <p:pic>
          <p:nvPicPr>
            <p:cNvPr id="14" name="Picture 13" descr="A screenshot of a chat&#10;&#10;AI-generated content may be incorrect.">
              <a:extLst>
                <a:ext uri="{FF2B5EF4-FFF2-40B4-BE49-F238E27FC236}">
                  <a16:creationId xmlns:a16="http://schemas.microsoft.com/office/drawing/2014/main" id="{32E651E2-C7A5-2106-3E86-388422A9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657" y="3137986"/>
              <a:ext cx="5433756" cy="34548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1910CE-8595-0360-D62C-BD4DA1257C96}"/>
                </a:ext>
              </a:extLst>
            </p:cNvPr>
            <p:cNvSpPr/>
            <p:nvPr/>
          </p:nvSpPr>
          <p:spPr>
            <a:xfrm>
              <a:off x="45022" y="3604944"/>
              <a:ext cx="2633771" cy="164631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850B51-534C-B538-B6B4-CAAEE0FE6275}"/>
              </a:ext>
            </a:extLst>
          </p:cNvPr>
          <p:cNvGrpSpPr/>
          <p:nvPr/>
        </p:nvGrpSpPr>
        <p:grpSpPr>
          <a:xfrm>
            <a:off x="6519657" y="3979214"/>
            <a:ext cx="3257530" cy="2407355"/>
            <a:chOff x="6272520" y="3827814"/>
            <a:chExt cx="3641124" cy="2690836"/>
          </a:xfrm>
        </p:grpSpPr>
        <p:pic>
          <p:nvPicPr>
            <p:cNvPr id="3" name="Picture 2" descr="A large round building with a large crowd of people in the background&#10;&#10;AI-generated content may be incorrect.">
              <a:extLst>
                <a:ext uri="{FF2B5EF4-FFF2-40B4-BE49-F238E27FC236}">
                  <a16:creationId xmlns:a16="http://schemas.microsoft.com/office/drawing/2014/main" id="{24F3CF06-067A-063B-B09A-DD0E8605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1206" b="7108"/>
            <a:stretch>
              <a:fillRect/>
            </a:stretch>
          </p:blipFill>
          <p:spPr>
            <a:xfrm>
              <a:off x="6272520" y="3827814"/>
              <a:ext cx="3641124" cy="2690836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CDCE16-B548-3DBB-1D1A-C9DE1336C11A}"/>
                </a:ext>
              </a:extLst>
            </p:cNvPr>
            <p:cNvSpPr/>
            <p:nvPr/>
          </p:nvSpPr>
          <p:spPr>
            <a:xfrm>
              <a:off x="7147358" y="4162709"/>
              <a:ext cx="2045622" cy="82941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5FB6FA-1548-4FEB-1574-0E9608C43052}"/>
              </a:ext>
            </a:extLst>
          </p:cNvPr>
          <p:cNvGrpSpPr/>
          <p:nvPr/>
        </p:nvGrpSpPr>
        <p:grpSpPr>
          <a:xfrm>
            <a:off x="9276655" y="2498524"/>
            <a:ext cx="2213099" cy="1927115"/>
            <a:chOff x="8358187" y="1625790"/>
            <a:chExt cx="2400555" cy="2090348"/>
          </a:xfrm>
        </p:grpSpPr>
        <p:pic>
          <p:nvPicPr>
            <p:cNvPr id="8" name="Picture 7" descr="A screenshot of a mail&#10;&#10;AI-generated content may be incorrect.">
              <a:extLst>
                <a:ext uri="{FF2B5EF4-FFF2-40B4-BE49-F238E27FC236}">
                  <a16:creationId xmlns:a16="http://schemas.microsoft.com/office/drawing/2014/main" id="{02666C09-AA6A-538A-EFCF-EBDD3A63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2326" b="21830"/>
            <a:stretch>
              <a:fillRect/>
            </a:stretch>
          </p:blipFill>
          <p:spPr>
            <a:xfrm>
              <a:off x="8358188" y="1625790"/>
              <a:ext cx="2400554" cy="209034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F83038-8A02-9790-C920-C9277840C9F0}"/>
                </a:ext>
              </a:extLst>
            </p:cNvPr>
            <p:cNvSpPr/>
            <p:nvPr/>
          </p:nvSpPr>
          <p:spPr>
            <a:xfrm>
              <a:off x="8358187" y="3137986"/>
              <a:ext cx="542928" cy="49419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5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E675-A04B-84E1-A10A-ACA6AAF04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EAB9696-9A49-95B1-9165-4F9BAA131D51}"/>
              </a:ext>
            </a:extLst>
          </p:cNvPr>
          <p:cNvSpPr txBox="1"/>
          <p:nvPr/>
        </p:nvSpPr>
        <p:spPr>
          <a:xfrm>
            <a:off x="4893993" y="1747375"/>
            <a:ext cx="6642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GenAI tools are built for enterprise customers across various industries (high sales volume)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After pilots, most enterprise customers reject these tools. Only 5% see GenAI tools translating into increased profits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AF963-6BAA-89BF-CBA1-A354E110F7E7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1039345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MIT business report finds very low enterprise implementation of GenAI tools </a:t>
            </a:r>
          </a:p>
        </p:txBody>
      </p:sp>
      <p:pic>
        <p:nvPicPr>
          <p:cNvPr id="5" name="Picture 4" descr="A blue background with black text&#10;&#10;AI-generated content may be incorrect.">
            <a:extLst>
              <a:ext uri="{FF2B5EF4-FFF2-40B4-BE49-F238E27FC236}">
                <a16:creationId xmlns:a16="http://schemas.microsoft.com/office/drawing/2014/main" id="{30BF4CF1-AFD9-4ADE-ABC9-0B70FC54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5" r="9763" b="1918"/>
          <a:stretch>
            <a:fillRect/>
          </a:stretch>
        </p:blipFill>
        <p:spPr>
          <a:xfrm>
            <a:off x="1140594" y="1747375"/>
            <a:ext cx="3309486" cy="2121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</p:pic>
      <p:pic>
        <p:nvPicPr>
          <p:cNvPr id="7" name="Picture 6" descr="A graph of different types of objects&#10;&#10;AI-generated content may be incorrect.">
            <a:extLst>
              <a:ext uri="{FF2B5EF4-FFF2-40B4-BE49-F238E27FC236}">
                <a16:creationId xmlns:a16="http://schemas.microsoft.com/office/drawing/2014/main" id="{EE6F8C19-F0B5-EF30-7DD6-1316447E4F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27"/>
          <a:stretch>
            <a:fillRect/>
          </a:stretch>
        </p:blipFill>
        <p:spPr>
          <a:xfrm>
            <a:off x="5647038" y="3686367"/>
            <a:ext cx="5889421" cy="2398826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A677AB-0C3D-FDDF-8968-D70E9260DAC8}"/>
              </a:ext>
            </a:extLst>
          </p:cNvPr>
          <p:cNvSpPr txBox="1"/>
          <p:nvPr/>
        </p:nvSpPr>
        <p:spPr>
          <a:xfrm>
            <a:off x="1064465" y="4182668"/>
            <a:ext cx="43829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There is a high adoption of consumer-grade tools; but successful implementation of enterprise tools is very low, leading to low revenue for GenAI companies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A3E0EE-BC1E-BE57-8A91-2E0B887512ED}"/>
              </a:ext>
            </a:extLst>
          </p:cNvPr>
          <p:cNvSpPr/>
          <p:nvPr/>
        </p:nvSpPr>
        <p:spPr>
          <a:xfrm>
            <a:off x="1140594" y="6491841"/>
            <a:ext cx="10309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Challapally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et al. (2025). The GenAI Divide: State of AI in Business 2025. MIT NANDA Project.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26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B52B4-2FBA-9153-40C2-C0C0E6B5C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946A-1176-B70A-56F2-7673A09CD962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Microsoft lobbies Olympia to implement GenAI in public education (K-12, college)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DFC13-E2F7-FB66-E13F-F53D1606A78F}"/>
              </a:ext>
            </a:extLst>
          </p:cNvPr>
          <p:cNvSpPr txBox="1"/>
          <p:nvPr/>
        </p:nvSpPr>
        <p:spPr>
          <a:xfrm>
            <a:off x="1395847" y="2082693"/>
            <a:ext cx="9428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62C1B0-8833-0ED2-2DD7-3293B65B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79" y="1785920"/>
            <a:ext cx="5668552" cy="4567466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025203-0780-8962-E8AC-9FD252E5339A}"/>
              </a:ext>
            </a:extLst>
          </p:cNvPr>
          <p:cNvSpPr/>
          <p:nvPr/>
        </p:nvSpPr>
        <p:spPr>
          <a:xfrm>
            <a:off x="1140594" y="6529194"/>
            <a:ext cx="10309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Source: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Smith, B.  (2025, Oct. 9). Microsoft Elevate Washington: World-class AI for every student and teacher, right here at home. Microsoft.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www.microsoft.com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-us/elevate</a:t>
            </a:r>
          </a:p>
        </p:txBody>
      </p:sp>
    </p:spTree>
    <p:extLst>
      <p:ext uri="{BB962C8B-B14F-4D97-AF65-F5344CB8AC3E}">
        <p14:creationId xmlns:p14="http://schemas.microsoft.com/office/powerpoint/2010/main" val="285373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DAB9C-AE26-1ADD-3931-61CAAF79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19FF-5A2F-CF28-F891-D24CF671E21C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So far, there is a big gap between investments and revenue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D235A-37D5-5464-D6C6-ED63848E3699}"/>
              </a:ext>
            </a:extLst>
          </p:cNvPr>
          <p:cNvSpPr txBox="1"/>
          <p:nvPr/>
        </p:nvSpPr>
        <p:spPr>
          <a:xfrm>
            <a:off x="1395847" y="2082693"/>
            <a:ext cx="9428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20034-7203-3417-0082-1D75F56AD018}"/>
              </a:ext>
            </a:extLst>
          </p:cNvPr>
          <p:cNvSpPr txBox="1"/>
          <p:nvPr/>
        </p:nvSpPr>
        <p:spPr>
          <a:xfrm>
            <a:off x="4675482" y="1625671"/>
            <a:ext cx="72199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U.S. GenAI companies are in deep debt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2023-2025: ~$700 billion tech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investments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 into large language models (LLMs) and infrastructures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vs.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2023: $1 billion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revenue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 from end user licenses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2024: $4 billion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revenue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 from end user licenses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Media and academia have been reporting GenAI failures in law, education, wellness, and software development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Even if GenAI tools improve, not all the major U.S. GenAI companies will make returns on their investment, therefore they be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devalued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3EBED9-43E8-D855-0FD5-553F1824FD40}"/>
              </a:ext>
            </a:extLst>
          </p:cNvPr>
          <p:cNvSpPr/>
          <p:nvPr/>
        </p:nvSpPr>
        <p:spPr>
          <a:xfrm>
            <a:off x="1143001" y="6293842"/>
            <a:ext cx="103097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Sources: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Fiegerman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S. &amp; Reinicke, C. (2025, Nov. 24). Why fears of a trillion-dollar AI bubble are growing. Bloomberg. https://www.bloomberg.com/news/articles/2025-11-24/why-ai-bubble-concerns-loom-as-openai-microsoft-meta-ramp-up-spending;  McNamee, R. (2025, Sept. 24). AI investors are in for a rude awakening. The Guardian.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www.theguardian.com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commentisfree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/2025/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sep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/24/ai-investors-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llms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diagram of a company&#10;&#10;AI-generated content may be incorrect.">
            <a:extLst>
              <a:ext uri="{FF2B5EF4-FFF2-40B4-BE49-F238E27FC236}">
                <a16:creationId xmlns:a16="http://schemas.microsoft.com/office/drawing/2014/main" id="{AC3DBBD1-D245-F89F-455B-337706A90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18" y="1621028"/>
            <a:ext cx="2874293" cy="432257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8181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98A97-348D-0CEF-8A19-084654B7D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65BD32-012B-2A03-187E-167914E21A95}"/>
              </a:ext>
            </a:extLst>
          </p:cNvPr>
          <p:cNvSpPr txBox="1"/>
          <p:nvPr/>
        </p:nvSpPr>
        <p:spPr>
          <a:xfrm>
            <a:off x="1395847" y="2082693"/>
            <a:ext cx="9428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7342A2-8964-C6AD-1CEF-CBE7E4689C3E}"/>
              </a:ext>
            </a:extLst>
          </p:cNvPr>
          <p:cNvGrpSpPr/>
          <p:nvPr/>
        </p:nvGrpSpPr>
        <p:grpSpPr>
          <a:xfrm>
            <a:off x="4348480" y="263313"/>
            <a:ext cx="5445012" cy="2340613"/>
            <a:chOff x="178380" y="1670922"/>
            <a:chExt cx="5874160" cy="2525088"/>
          </a:xfrm>
        </p:grpSpPr>
        <p:pic>
          <p:nvPicPr>
            <p:cNvPr id="11" name="Picture 10" descr="A collage of images of a human brain&#10;&#10;AI-generated content may be incorrect.">
              <a:extLst>
                <a:ext uri="{FF2B5EF4-FFF2-40B4-BE49-F238E27FC236}">
                  <a16:creationId xmlns:a16="http://schemas.microsoft.com/office/drawing/2014/main" id="{CF4A5CEE-024B-2D62-7F85-E0CABC647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54" t="37108" r="58887" b="15032"/>
            <a:stretch>
              <a:fillRect/>
            </a:stretch>
          </p:blipFill>
          <p:spPr>
            <a:xfrm>
              <a:off x="178380" y="1670922"/>
              <a:ext cx="3392723" cy="252508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4" name="Picture 13" descr="A collage of images of a human brain&#10;&#10;AI-generated content may be incorrect.">
              <a:extLst>
                <a:ext uri="{FF2B5EF4-FFF2-40B4-BE49-F238E27FC236}">
                  <a16:creationId xmlns:a16="http://schemas.microsoft.com/office/drawing/2014/main" id="{1E53D2E3-7256-1C66-C22D-F894E57B0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057" t="37108" r="3090" b="15032"/>
            <a:stretch>
              <a:fillRect/>
            </a:stretch>
          </p:blipFill>
          <p:spPr>
            <a:xfrm>
              <a:off x="3546390" y="1670922"/>
              <a:ext cx="2506150" cy="252508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EFC9D812-5D66-206E-2D31-5A530D012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480" y="3038339"/>
            <a:ext cx="5126404" cy="2788925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7" name="Picture 6" descr="A screenshot of a person wearing sunglasses&#10;&#10;AI-generated content may be incorrect.">
            <a:extLst>
              <a:ext uri="{FF2B5EF4-FFF2-40B4-BE49-F238E27FC236}">
                <a16:creationId xmlns:a16="http://schemas.microsoft.com/office/drawing/2014/main" id="{C2F31E07-8313-4BC3-C0C2-547ADF78A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33" y="1784725"/>
            <a:ext cx="2630330" cy="3118820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2B4F4-3F63-83DD-AF85-5AD2C8C7BD9D}"/>
              </a:ext>
            </a:extLst>
          </p:cNvPr>
          <p:cNvSpPr txBox="1">
            <a:spLocks/>
          </p:cNvSpPr>
          <p:nvPr/>
        </p:nvSpPr>
        <p:spPr>
          <a:xfrm>
            <a:off x="752161" y="2133586"/>
            <a:ext cx="3292694" cy="259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Devaluation is not just financial; it is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offloaded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onto people and the environment through: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climate &amp; water contamination, mental &amp; physical illness &amp; disease, cognitive debt, labor exploitation, trauma, etc.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5A41EE-28B8-516B-204D-560EE523D534}"/>
              </a:ext>
            </a:extLst>
          </p:cNvPr>
          <p:cNvSpPr/>
          <p:nvPr/>
        </p:nvSpPr>
        <p:spPr>
          <a:xfrm>
            <a:off x="1171460" y="6142134"/>
            <a:ext cx="10309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Sources: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Kosmyna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et al. (2025). Your brain on ChatGPT: Accumulation of cognitive debt when using an AI assistant for essay writing task. MIT Pre-Print; Cooper, S. P. (2025, Nov. 24). ‘The precedent is flint’ How Oregon’s data center boom is supercharging a water crisis. Rolling Stone. https://www.rollingstone.com/culture/culture-features/data-center-water-pollution-amazon-oregon-1235466613/; Hao, K. &amp;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Seeharaman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D. (2023, July 24). Cleaning up ChatGPT takes heavy toll on human workers. Wall Street Journal.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www.wsj.com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/tech/chatgpt-openai-content-abusive-sexually-explicit-harassment-kenya-workers-on-human-workers-cf191483</a:t>
            </a:r>
          </a:p>
        </p:txBody>
      </p:sp>
    </p:spTree>
    <p:extLst>
      <p:ext uri="{BB962C8B-B14F-4D97-AF65-F5344CB8AC3E}">
        <p14:creationId xmlns:p14="http://schemas.microsoft.com/office/powerpoint/2010/main" val="169182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65D6-659C-4A14-41C2-050CA35F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F74AEAB-5115-47C7-0AF0-CA84A2305F2B}"/>
              </a:ext>
            </a:extLst>
          </p:cNvPr>
          <p:cNvSpPr txBox="1">
            <a:spLocks/>
          </p:cNvSpPr>
          <p:nvPr/>
        </p:nvSpPr>
        <p:spPr>
          <a:xfrm>
            <a:off x="11053717" y="6394216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BB9BB8A0-70E9-A274-5787-E4F1357E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1" r="7046" b="3783"/>
          <a:stretch>
            <a:fillRect/>
          </a:stretch>
        </p:blipFill>
        <p:spPr>
          <a:xfrm>
            <a:off x="3057053" y="1621028"/>
            <a:ext cx="3037200" cy="424646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</p:pic>
      <p:pic>
        <p:nvPicPr>
          <p:cNvPr id="7" name="Picture 6" descr="A screenshot of a video of a group of people&#10;&#10;AI-generated content may be incorrect.">
            <a:extLst>
              <a:ext uri="{FF2B5EF4-FFF2-40B4-BE49-F238E27FC236}">
                <a16:creationId xmlns:a16="http://schemas.microsoft.com/office/drawing/2014/main" id="{596C7B7A-6A2D-56C2-3E8C-2FC288C7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9" r="10109" b="3304"/>
          <a:stretch>
            <a:fillRect/>
          </a:stretch>
        </p:blipFill>
        <p:spPr>
          <a:xfrm>
            <a:off x="9035606" y="1621028"/>
            <a:ext cx="2715914" cy="394848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8CBA3DB3-44B7-033C-83B4-8748E38F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83" t="2761" r="5795"/>
          <a:stretch>
            <a:fillRect/>
          </a:stretch>
        </p:blipFill>
        <p:spPr>
          <a:xfrm>
            <a:off x="6094253" y="2478712"/>
            <a:ext cx="2960569" cy="391550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</p:pic>
      <p:pic>
        <p:nvPicPr>
          <p:cNvPr id="12" name="Picture 11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E85416F4-0ACF-8F7B-4DCC-6EAFF694AF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54" r="5709"/>
          <a:stretch>
            <a:fillRect/>
          </a:stretch>
        </p:blipFill>
        <p:spPr>
          <a:xfrm>
            <a:off x="451564" y="2478712"/>
            <a:ext cx="2701336" cy="391550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44FE433-A19D-7937-2DA1-BC4FADC9DBDC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Communities across the U.S. organizing and fighting against data centers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D34F7-DAE4-4DA8-E983-9F4AB89B24D9}"/>
              </a:ext>
            </a:extLst>
          </p:cNvPr>
          <p:cNvSpPr/>
          <p:nvPr/>
        </p:nvSpPr>
        <p:spPr>
          <a:xfrm>
            <a:off x="1129535" y="6565530"/>
            <a:ext cx="10309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Sources: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More Perfect Union. (2025). I live next to Amazon’s largest data center. They’re stealing our water.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www.youtube.com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watch?v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=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jjkaYyysYhA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5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A736C-8E30-49E2-4BB1-1CEC12A0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A13E1846-1657-9CFA-D124-DA1599266CFF}"/>
              </a:ext>
            </a:extLst>
          </p:cNvPr>
          <p:cNvGrpSpPr/>
          <p:nvPr/>
        </p:nvGrpSpPr>
        <p:grpSpPr>
          <a:xfrm>
            <a:off x="8496367" y="1351551"/>
            <a:ext cx="3394072" cy="4338271"/>
            <a:chOff x="8801079" y="1773907"/>
            <a:chExt cx="3152129" cy="4031729"/>
          </a:xfrm>
        </p:grpSpPr>
        <p:pic>
          <p:nvPicPr>
            <p:cNvPr id="17" name="Picture 16" descr="A screenshot of a black screen&#10;&#10;AI-generated content may be incorrect.">
              <a:extLst>
                <a:ext uri="{FF2B5EF4-FFF2-40B4-BE49-F238E27FC236}">
                  <a16:creationId xmlns:a16="http://schemas.microsoft.com/office/drawing/2014/main" id="{BCAE6C1E-D170-61CD-3D68-9D5A110C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29" r="49485"/>
            <a:stretch>
              <a:fillRect/>
            </a:stretch>
          </p:blipFill>
          <p:spPr>
            <a:xfrm>
              <a:off x="8801079" y="1773907"/>
              <a:ext cx="3152129" cy="4031729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B594D1D-7FBA-2674-4B43-F216147ECECC}"/>
                </a:ext>
              </a:extLst>
            </p:cNvPr>
            <p:cNvGrpSpPr/>
            <p:nvPr/>
          </p:nvGrpSpPr>
          <p:grpSpPr>
            <a:xfrm>
              <a:off x="8863012" y="3361268"/>
              <a:ext cx="2980266" cy="1833372"/>
              <a:chOff x="8863012" y="3361268"/>
              <a:chExt cx="2980266" cy="183337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1A8F918-02D9-9A0D-744B-5A7D1C80F2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3012" y="3361268"/>
                <a:ext cx="298026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A5CF569-13B4-BD07-D6CD-37A6C6D67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0674" y="5194640"/>
                <a:ext cx="1661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ABD9BD-95CA-3337-5992-B6CB94224BAC}"/>
              </a:ext>
            </a:extLst>
          </p:cNvPr>
          <p:cNvGrpSpPr/>
          <p:nvPr/>
        </p:nvGrpSpPr>
        <p:grpSpPr>
          <a:xfrm>
            <a:off x="238792" y="1366541"/>
            <a:ext cx="4481979" cy="2755758"/>
            <a:chOff x="277814" y="2342572"/>
            <a:chExt cx="4707467" cy="28944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28B07F0-4CD8-A9E3-EF81-9853B7C3D5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9" t="4970" r="10929" b="5026"/>
            <a:stretch>
              <a:fillRect/>
            </a:stretch>
          </p:blipFill>
          <p:spPr bwMode="auto">
            <a:xfrm>
              <a:off x="277814" y="2342572"/>
              <a:ext cx="4707467" cy="28944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19A87FA-8530-BE53-5240-4C49F7FBAF56}"/>
                </a:ext>
              </a:extLst>
            </p:cNvPr>
            <p:cNvCxnSpPr>
              <a:cxnSpLocks/>
            </p:cNvCxnSpPr>
            <p:nvPr/>
          </p:nvCxnSpPr>
          <p:spPr>
            <a:xfrm>
              <a:off x="2404533" y="40784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FE3C904-7FA3-67AE-194D-E19B1C2C9C04}"/>
                </a:ext>
              </a:extLst>
            </p:cNvPr>
            <p:cNvCxnSpPr>
              <a:cxnSpLocks/>
            </p:cNvCxnSpPr>
            <p:nvPr/>
          </p:nvCxnSpPr>
          <p:spPr>
            <a:xfrm>
              <a:off x="362479" y="42816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218715-E081-00FF-D8E9-6D1CD65ADA00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can GenAI service us?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BA62E4-B820-7667-75EC-8E0B69475A91}"/>
              </a:ext>
            </a:extLst>
          </p:cNvPr>
          <p:cNvSpPr txBox="1">
            <a:spLocks/>
          </p:cNvSpPr>
          <p:nvPr/>
        </p:nvSpPr>
        <p:spPr>
          <a:xfrm>
            <a:off x="953295" y="5344813"/>
            <a:ext cx="10285410" cy="1513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Or is it: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are we </a:t>
            </a:r>
            <a:r>
              <a:rPr kumimoji="0" lang="en-US" sz="3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made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to service GenAI corporations?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And who is paying for it?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B293DA-46AD-1329-1381-9BF294D7C77E}"/>
              </a:ext>
            </a:extLst>
          </p:cNvPr>
          <p:cNvGrpSpPr/>
          <p:nvPr/>
        </p:nvGrpSpPr>
        <p:grpSpPr>
          <a:xfrm>
            <a:off x="4916774" y="1360849"/>
            <a:ext cx="3394072" cy="3325937"/>
            <a:chOff x="4916774" y="1885282"/>
            <a:chExt cx="3394072" cy="33259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0558F2-1E4B-DFD9-8ECB-67CF46BD0271}"/>
                </a:ext>
              </a:extLst>
            </p:cNvPr>
            <p:cNvGrpSpPr/>
            <p:nvPr/>
          </p:nvGrpSpPr>
          <p:grpSpPr>
            <a:xfrm>
              <a:off x="4916774" y="1885282"/>
              <a:ext cx="3394072" cy="3325937"/>
              <a:chOff x="5109611" y="2061127"/>
              <a:chExt cx="3528116" cy="3457290"/>
            </a:xfrm>
          </p:grpSpPr>
          <p:pic>
            <p:nvPicPr>
              <p:cNvPr id="16" name="Picture 15" descr="A screenshot of a website&#10;&#10;AI-generated content may be incorrect.">
                <a:extLst>
                  <a:ext uri="{FF2B5EF4-FFF2-40B4-BE49-F238E27FC236}">
                    <a16:creationId xmlns:a16="http://schemas.microsoft.com/office/drawing/2014/main" id="{024DB0D7-CCB4-0992-203C-B823ACF94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8938"/>
              <a:stretch>
                <a:fillRect/>
              </a:stretch>
            </p:blipFill>
            <p:spPr>
              <a:xfrm>
                <a:off x="5109611" y="2061127"/>
                <a:ext cx="3528116" cy="3457290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C3E371C-2B40-246A-FF89-4D466F4DF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824436"/>
                <a:ext cx="298026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3CAD7B7-9072-0E41-24A2-AF20BABACC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5075" y="4010704"/>
                <a:ext cx="195159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699AD16-4E9B-D824-40BD-ACCE9528A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638171"/>
                <a:ext cx="215053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43B31645-03E0-EFEA-1215-9F0888559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4980" b="23153"/>
            <a:stretch>
              <a:fillRect/>
            </a:stretch>
          </p:blipFill>
          <p:spPr>
            <a:xfrm>
              <a:off x="4957115" y="3939978"/>
              <a:ext cx="3302429" cy="121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09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E71E1-F445-41E3-2FAD-9B67FDFD4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7400">
                <a:solidFill>
                  <a:srgbClr val="FFFFFF"/>
                </a:solidFill>
              </a:rPr>
              <a:t>AI and Washington’s Disinvestment in Higher 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FE4D5-D44E-04A6-AAFA-A6C5F70D5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5461348"/>
            <a:ext cx="8578699" cy="101565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Cathy Wineinger, PhD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Political Science</a:t>
            </a:r>
          </a:p>
        </p:txBody>
      </p:sp>
      <p:sp>
        <p:nvSpPr>
          <p:cNvPr id="3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squares&#10;&#10;AI-generated content may be incorrect.">
            <a:extLst>
              <a:ext uri="{FF2B5EF4-FFF2-40B4-BE49-F238E27FC236}">
                <a16:creationId xmlns:a16="http://schemas.microsoft.com/office/drawing/2014/main" id="{65B54F3A-383C-3ED1-D910-37295843D0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803" r="-1" b="49752"/>
          <a:stretch>
            <a:fillRect/>
          </a:stretch>
        </p:blipFill>
        <p:spPr>
          <a:xfrm rot="10800000">
            <a:off x="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6C205-B0F8-208C-E536-10CEBADF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" y="820820"/>
            <a:ext cx="11997670" cy="1273810"/>
          </a:xfrm>
        </p:spPr>
        <p:txBody>
          <a:bodyPr>
            <a:normAutofit/>
          </a:bodyPr>
          <a:lstStyle/>
          <a:p>
            <a:r>
              <a:rPr lang="en-US" b="1" dirty="0">
                <a:ea typeface="Ayuthaya" pitchFamily="2" charset="-34"/>
                <a:cs typeface="Ayuthaya" pitchFamily="2" charset="-34"/>
              </a:rPr>
              <a:t>Please introduce yourself to your neighbors!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3C147-49B0-2E5F-CD29-CF7A78EDB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2094630"/>
            <a:ext cx="10515600" cy="3725863"/>
          </a:xfrm>
        </p:spPr>
        <p:txBody>
          <a:bodyPr>
            <a:normAutofit/>
          </a:bodyPr>
          <a:lstStyle/>
          <a:p>
            <a:r>
              <a:rPr lang="en-US" sz="3600" dirty="0">
                <a:ea typeface="Ayuthaya" pitchFamily="2" charset="-34"/>
                <a:cs typeface="Ayuthaya" pitchFamily="2" charset="-34"/>
              </a:rPr>
              <a:t>Name</a:t>
            </a:r>
          </a:p>
          <a:p>
            <a:r>
              <a:rPr lang="en-US" sz="3600" dirty="0">
                <a:ea typeface="Ayuthaya" pitchFamily="2" charset="-34"/>
                <a:cs typeface="Ayuthaya" pitchFamily="2" charset="-34"/>
              </a:rPr>
              <a:t>Pronouns, if you want</a:t>
            </a:r>
          </a:p>
          <a:p>
            <a:r>
              <a:rPr lang="en-US" sz="3600" dirty="0">
                <a:ea typeface="Ayuthaya" pitchFamily="2" charset="-34"/>
                <a:cs typeface="Ayuthaya" pitchFamily="2" charset="-34"/>
              </a:rPr>
              <a:t>What you do at WWU</a:t>
            </a:r>
          </a:p>
          <a:p>
            <a:r>
              <a:rPr lang="en-US" sz="3600" dirty="0">
                <a:ea typeface="Ayuthaya" pitchFamily="2" charset="-34"/>
                <a:cs typeface="Ayuthaya" pitchFamily="2" charset="-34"/>
              </a:rPr>
              <a:t>How you heard about this event</a:t>
            </a:r>
          </a:p>
          <a:p>
            <a:r>
              <a:rPr lang="en-US" sz="3600" dirty="0">
                <a:ea typeface="Ayuthaya" pitchFamily="2" charset="-34"/>
                <a:cs typeface="Ayuthaya" pitchFamily="2" charset="-34"/>
              </a:rPr>
              <a:t>Why you are here</a:t>
            </a:r>
          </a:p>
        </p:txBody>
      </p:sp>
    </p:spTree>
    <p:extLst>
      <p:ext uri="{BB962C8B-B14F-4D97-AF65-F5344CB8AC3E}">
        <p14:creationId xmlns:p14="http://schemas.microsoft.com/office/powerpoint/2010/main" val="373363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F2558-377E-14B7-A1FE-20F9991A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4" y="891540"/>
            <a:ext cx="8595101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slide2" descr="State Investment  vs. Student Costs">
            <a:extLst>
              <a:ext uri="{FF2B5EF4-FFF2-40B4-BE49-F238E27FC236}">
                <a16:creationId xmlns:a16="http://schemas.microsoft.com/office/drawing/2014/main" id="{E730AFF1-6517-4ADB-82FB-EE6C56FA4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23" y="360867"/>
            <a:ext cx="10018392" cy="61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slide2" descr="Tuition vs Median Wage">
            <a:extLst>
              <a:ext uri="{FF2B5EF4-FFF2-40B4-BE49-F238E27FC236}">
                <a16:creationId xmlns:a16="http://schemas.microsoft.com/office/drawing/2014/main" id="{65F1DD72-D830-4D24-B23C-592857A0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27" y="296725"/>
            <a:ext cx="10023280" cy="62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2B64-7717-9334-9AB7-DE4A8613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77" y="624145"/>
            <a:ext cx="10439006" cy="728666"/>
          </a:xfrm>
        </p:spPr>
        <p:txBody>
          <a:bodyPr anchor="b">
            <a:normAutofit/>
          </a:bodyPr>
          <a:lstStyle/>
          <a:p>
            <a:r>
              <a:rPr lang="en-US" sz="3200" dirty="0"/>
              <a:t>The Corporatization of Public Higher Education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814FCE-0236-907B-834E-F9587CE78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77" y="1716066"/>
            <a:ext cx="6211836" cy="468473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The blame does not solely fall on politicians</a:t>
            </a:r>
          </a:p>
          <a:p>
            <a:r>
              <a:rPr lang="en-US" sz="2400" dirty="0"/>
              <a:t>1970s/80s: Conservative backlash to civil rights and increased access to higher education</a:t>
            </a:r>
          </a:p>
          <a:p>
            <a:r>
              <a:rPr lang="en-US" sz="2400" dirty="0"/>
              <a:t>Public universities abandoned the political fight for higher education as a public good; private research </a:t>
            </a:r>
            <a:r>
              <a:rPr lang="en-US" sz="2400"/>
              <a:t>funding (patent law), </a:t>
            </a:r>
            <a:r>
              <a:rPr lang="en-US" sz="2400" dirty="0"/>
              <a:t>marketing, etc.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i="1" dirty="0">
                <a:effectLst/>
                <a:latin typeface="geologica-variable"/>
              </a:rPr>
              <a:t>“In reality, ongoing cuts are the bitter fruit of two university practices: a long-term willingness to raise tuition, which taught legislatures that universities could replace cuts with the user fee called tuition, and the failure to explain the irreplaceable role of public funding.”</a:t>
            </a:r>
          </a:p>
          <a:p>
            <a:pPr marL="0" indent="0" algn="ctr">
              <a:buNone/>
            </a:pPr>
            <a:r>
              <a:rPr lang="en-US" sz="2400" i="0" dirty="0">
                <a:effectLst/>
                <a:latin typeface="geologica-variable"/>
              </a:rPr>
              <a:t> –Christopher Newfield</a:t>
            </a:r>
            <a:endParaRPr lang="en-US" sz="24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  <p:pic>
        <p:nvPicPr>
          <p:cNvPr id="4098" name="Picture 2" descr="The Great Mistake | Hopkins Press">
            <a:extLst>
              <a:ext uri="{FF2B5EF4-FFF2-40B4-BE49-F238E27FC236}">
                <a16:creationId xmlns:a16="http://schemas.microsoft.com/office/drawing/2014/main" id="{58126B83-E77C-9D7A-7438-4739E98E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6224" y="1964816"/>
            <a:ext cx="2247013" cy="35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making the Public University — Harvard University Press">
            <a:extLst>
              <a:ext uri="{FF2B5EF4-FFF2-40B4-BE49-F238E27FC236}">
                <a16:creationId xmlns:a16="http://schemas.microsoft.com/office/drawing/2014/main" id="{A405E861-923D-9EA0-F9EC-25D79C17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181" y="1964816"/>
            <a:ext cx="2379649" cy="35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AD0C1AE9-D8C2-E885-B89B-037A69B0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8688506" y="3353096"/>
            <a:ext cx="6886450" cy="123364"/>
            <a:chOff x="1" y="6737460"/>
            <a:chExt cx="12192000" cy="123364"/>
          </a:xfrm>
        </p:grpSpPr>
        <p:sp>
          <p:nvSpPr>
            <p:cNvPr id="4124" name="Rectangle 4123">
              <a:extLst>
                <a:ext uri="{FF2B5EF4-FFF2-40B4-BE49-F238E27FC236}">
                  <a16:creationId xmlns:a16="http://schemas.microsoft.com/office/drawing/2014/main" id="{47EAD615-E63A-F20D-91BA-7765F02C7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67" name="Rectangle 4166">
              <a:extLst>
                <a:ext uri="{FF2B5EF4-FFF2-40B4-BE49-F238E27FC236}">
                  <a16:creationId xmlns:a16="http://schemas.microsoft.com/office/drawing/2014/main" id="{A0AB335E-7C02-B00F-9AFE-AB859E1A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3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9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02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3400D1-AAE5-4111-20A3-C56460670990}"/>
              </a:ext>
            </a:extLst>
          </p:cNvPr>
          <p:cNvSpPr/>
          <p:nvPr/>
        </p:nvSpPr>
        <p:spPr>
          <a:xfrm>
            <a:off x="3508348" y="2551186"/>
            <a:ext cx="5175301" cy="17556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576E4-D9CE-645D-6C28-5AFB7E9F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21" y="66351"/>
            <a:ext cx="7388077" cy="1755628"/>
          </a:xfrm>
          <a:prstGeom prst="rect">
            <a:avLst/>
          </a:prstGeom>
        </p:spPr>
      </p:pic>
      <p:pic>
        <p:nvPicPr>
          <p:cNvPr id="5122" name="Picture 2" descr="WWU Give Day Logo">
            <a:extLst>
              <a:ext uri="{FF2B5EF4-FFF2-40B4-BE49-F238E27FC236}">
                <a16:creationId xmlns:a16="http://schemas.microsoft.com/office/drawing/2014/main" id="{352CFBE2-A194-556A-9D12-5383BFF6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59" y="2168819"/>
            <a:ext cx="2397250" cy="23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A8A14-708F-F809-1F9B-E7DB7F0D1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16" y="4766136"/>
            <a:ext cx="8177216" cy="1821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E8F87-51C8-C8F0-70A8-D42890AE7FA5}"/>
              </a:ext>
            </a:extLst>
          </p:cNvPr>
          <p:cNvSpPr txBox="1"/>
          <p:nvPr/>
        </p:nvSpPr>
        <p:spPr>
          <a:xfrm>
            <a:off x="3691001" y="2890391"/>
            <a:ext cx="4809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The Corporatization of Public Higer Education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A1080-3976-2581-C045-7CA078960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t="6694" r="10561"/>
          <a:stretch>
            <a:fillRect/>
          </a:stretch>
        </p:blipFill>
        <p:spPr>
          <a:xfrm>
            <a:off x="0" y="406921"/>
            <a:ext cx="2993721" cy="6181194"/>
          </a:xfrm>
          <a:prstGeom prst="rect">
            <a:avLst/>
          </a:prstGeom>
        </p:spPr>
      </p:pic>
      <p:pic>
        <p:nvPicPr>
          <p:cNvPr id="4" name="Picture 3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5BE39B16-BF19-7C31-5677-968506990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5" y="2162549"/>
            <a:ext cx="2551404" cy="3351495"/>
          </a:xfrm>
          <a:prstGeom prst="rect">
            <a:avLst/>
          </a:prstGeom>
        </p:spPr>
      </p:pic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5E6A6997-E73E-BE15-B881-8960645E0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12" y="5797430"/>
            <a:ext cx="2057687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12782-DD1B-339E-A824-205FFBAE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" y="3307683"/>
            <a:ext cx="6185304" cy="132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479E2-E1E7-DF2E-9C11-56BD2FB34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7" y="1932102"/>
            <a:ext cx="5995792" cy="1049263"/>
          </a:xfrm>
          <a:prstGeom prst="rect">
            <a:avLst/>
          </a:prstGeom>
        </p:spPr>
      </p:pic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BD12D-4714-B5CA-92F6-CB029330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254" y="1159962"/>
            <a:ext cx="4218138" cy="1015944"/>
          </a:xfrm>
        </p:spPr>
        <p:txBody>
          <a:bodyPr>
            <a:normAutofit fontScale="90000"/>
          </a:bodyPr>
          <a:lstStyle/>
          <a:p>
            <a:r>
              <a:rPr lang="en-US" sz="4600" dirty="0"/>
              <a:t>Legislating AI and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99FB-3B28-F7C9-D56D-2A39316C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54" y="2542514"/>
            <a:ext cx="3709742" cy="2668043"/>
          </a:xfrm>
        </p:spPr>
        <p:txBody>
          <a:bodyPr anchor="t">
            <a:noAutofit/>
          </a:bodyPr>
          <a:lstStyle/>
          <a:p>
            <a:r>
              <a:rPr lang="en-US" sz="2000" dirty="0"/>
              <a:t>Budget deficit</a:t>
            </a:r>
          </a:p>
          <a:p>
            <a:r>
              <a:rPr lang="en-US" sz="2000" dirty="0"/>
              <a:t>2026 Proposed Supplemental Budget: $50 million in across-the-board cuts</a:t>
            </a:r>
          </a:p>
          <a:p>
            <a:pPr lvl="1"/>
            <a:r>
              <a:rPr lang="en-US" sz="2000" dirty="0"/>
              <a:t>3% - UW and WSU</a:t>
            </a:r>
          </a:p>
          <a:p>
            <a:pPr lvl="1"/>
            <a:r>
              <a:rPr lang="en-US" sz="2000" dirty="0"/>
              <a:t>1.5% - regional universities, community and technical colleges</a:t>
            </a:r>
          </a:p>
        </p:txBody>
      </p:sp>
    </p:spTree>
    <p:extLst>
      <p:ext uri="{BB962C8B-B14F-4D97-AF65-F5344CB8AC3E}">
        <p14:creationId xmlns:p14="http://schemas.microsoft.com/office/powerpoint/2010/main" val="10534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DDDA4-8C0E-F2AB-8425-E0BE73F4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585762" cy="1716255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>Corporate Influence in Legislatures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Hijacking the Agenda: Economic Power and Political Influence: Witko,  Christopher, Morgan, Jana, Kelly, Nathan J., Enns, Peter K.: 9780871545732:  Amazon.com: Books">
            <a:extLst>
              <a:ext uri="{FF2B5EF4-FFF2-40B4-BE49-F238E27FC236}">
                <a16:creationId xmlns:a16="http://schemas.microsoft.com/office/drawing/2014/main" id="{8AA5F139-FFBD-1C3C-786C-3CE24082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20" y="299509"/>
            <a:ext cx="4177871" cy="62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7FDD1-6215-CC7F-79B4-F6E4CAFE5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17940"/>
            <a:ext cx="4414840" cy="3940552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Kinetic power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: ability to mobilize resources (corporate campaign donations, lobbying, etc.)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Structural power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: position in the economy (policymakers perceive business groups as central to the performance of the economy)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1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3119B3-CE4A-73B0-5057-343FA6B6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1" y="361796"/>
            <a:ext cx="6851551" cy="190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48A7E-97BB-62FC-B522-7867C692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1" y="2262772"/>
            <a:ext cx="8026084" cy="856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3CA6A-BC49-1911-15FC-7B08567ED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57" y="3118981"/>
            <a:ext cx="7544853" cy="1895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FF9006-9819-D8D2-7D66-C29AD4C55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11" y="4878878"/>
            <a:ext cx="7430537" cy="1952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A65356-68EB-4E58-D77D-19621D2F5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337">
            <a:off x="774731" y="2179661"/>
            <a:ext cx="10642538" cy="1878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D042-3C54-137C-1C2D-A9929FBC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2700" dirty="0"/>
              <a:t>Breaking the Cycle, Changing the Narrative: </a:t>
            </a:r>
            <a:r>
              <a:rPr lang="en-US" sz="2700" i="1" dirty="0"/>
              <a:t>Whatcom Crib Through College Coalition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ACEBF-CE18-2D61-CE1B-08BED60A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705622"/>
            <a:ext cx="4544762" cy="3448489"/>
          </a:xfrm>
        </p:spPr>
        <p:txBody>
          <a:bodyPr>
            <a:normAutofit/>
          </a:bodyPr>
          <a:lstStyle/>
          <a:p>
            <a:r>
              <a:rPr lang="en-US" sz="2000" dirty="0"/>
              <a:t>A coalition of educators, parents, students, labor unions, and community members in Whatcom County fighting for free, quality education from crib through college.</a:t>
            </a:r>
          </a:p>
          <a:p>
            <a:r>
              <a:rPr lang="en-US" sz="2000" dirty="0"/>
              <a:t>We believe that education is a human right and a public good</a:t>
            </a:r>
          </a:p>
          <a:p>
            <a:r>
              <a:rPr lang="en-US" sz="2000" dirty="0"/>
              <a:t>We reject corporate partners and the privatization of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FAC80-7BCF-A8D8-86E7-962A627D3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/>
          <a:stretch>
            <a:fillRect/>
          </a:stretch>
        </p:blipFill>
        <p:spPr>
          <a:xfrm>
            <a:off x="6096000" y="1528706"/>
            <a:ext cx="5334160" cy="38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9C60-D26B-84D4-C8A2-BA7DB8D5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squares&#10;&#10;AI-generated content may be incorrect.">
            <a:extLst>
              <a:ext uri="{FF2B5EF4-FFF2-40B4-BE49-F238E27FC236}">
                <a16:creationId xmlns:a16="http://schemas.microsoft.com/office/drawing/2014/main" id="{06D9AB6B-2B29-2234-390E-32519C88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803" r="-1" b="49752"/>
          <a:stretch>
            <a:fillRect/>
          </a:stretch>
        </p:blipFill>
        <p:spPr>
          <a:xfrm rot="10800000">
            <a:off x="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88B84F-2C12-8C89-EB29-067EFE1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827207"/>
            <a:ext cx="10515600" cy="1206500"/>
          </a:xfrm>
        </p:spPr>
        <p:txBody>
          <a:bodyPr>
            <a:normAutofit/>
          </a:bodyPr>
          <a:lstStyle/>
          <a:p>
            <a:r>
              <a:rPr lang="en-US" b="1" dirty="0">
                <a:ea typeface="Ayuthaya" pitchFamily="2" charset="-34"/>
                <a:cs typeface="Ayuthaya" pitchFamily="2" charset="-34"/>
              </a:rPr>
              <a:t>Q &amp;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3F298-9714-15FD-14AE-D25E962E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85" y="2195830"/>
            <a:ext cx="10900410" cy="3834963"/>
          </a:xfrm>
        </p:spPr>
        <p:txBody>
          <a:bodyPr>
            <a:normAutofit/>
          </a:bodyPr>
          <a:lstStyle/>
          <a:p>
            <a:r>
              <a:rPr lang="en-US" sz="3200" dirty="0">
                <a:ea typeface="Ayuthaya" pitchFamily="2" charset="-34"/>
                <a:cs typeface="Ayuthaya" pitchFamily="2" charset="-34"/>
              </a:rPr>
              <a:t>Share initial reactions with neighbors first (2 min), then share to the group.</a:t>
            </a:r>
          </a:p>
          <a:p>
            <a:endParaRPr lang="en-US" sz="1800" dirty="0">
              <a:ea typeface="Ayuthaya" pitchFamily="2" charset="-34"/>
              <a:cs typeface="Ayuthaya" pitchFamily="2" charset="-34"/>
            </a:endParaRPr>
          </a:p>
          <a:p>
            <a:r>
              <a:rPr lang="en-US" sz="3200" dirty="0">
                <a:ea typeface="Ayuthaya" pitchFamily="2" charset="-34"/>
                <a:cs typeface="Ayuthaya" pitchFamily="2" charset="-34"/>
              </a:rPr>
              <a:t>We welcome students to ask questions first, then will open the floor to faculty and staff next.</a:t>
            </a:r>
          </a:p>
          <a:p>
            <a:endParaRPr lang="en-US" sz="2000" dirty="0">
              <a:ea typeface="Ayuthaya" pitchFamily="2" charset="-34"/>
              <a:cs typeface="Ayuthaya" pitchFamily="2" charset="-34"/>
            </a:endParaRPr>
          </a:p>
          <a:p>
            <a:r>
              <a:rPr lang="en-US" sz="3200" dirty="0">
                <a:ea typeface="Ayuthaya" pitchFamily="2" charset="-34"/>
                <a:cs typeface="Ayuthaya" pitchFamily="2" charset="-34"/>
              </a:rPr>
              <a:t>Please share your questions (not comments) for the presenters. </a:t>
            </a:r>
          </a:p>
        </p:txBody>
      </p:sp>
    </p:spTree>
    <p:extLst>
      <p:ext uri="{BB962C8B-B14F-4D97-AF65-F5344CB8AC3E}">
        <p14:creationId xmlns:p14="http://schemas.microsoft.com/office/powerpoint/2010/main" val="275768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6AE7E-F8C8-171B-9042-8CD2389B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squares&#10;&#10;AI-generated content may be incorrect.">
            <a:extLst>
              <a:ext uri="{FF2B5EF4-FFF2-40B4-BE49-F238E27FC236}">
                <a16:creationId xmlns:a16="http://schemas.microsoft.com/office/drawing/2014/main" id="{0781C20C-2B9F-02C7-0CBD-5A8754ED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803" r="-1" b="49752"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604C8A2-CF1F-6B3D-ECBF-88ED6D25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" b="1" dirty="0">
                <a:ea typeface="Ayuthaya" pitchFamily="2" charset="-34"/>
                <a:cs typeface="Ayuthaya" pitchFamily="2" charset="-34"/>
              </a:rPr>
              <a:t>Critical A.I. Literacies Collective</a:t>
            </a:r>
            <a:endParaRPr lang="en-US" b="1" dirty="0"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562A73-76A7-6314-FBDB-47C2E3AD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" y="1645920"/>
            <a:ext cx="10972800" cy="5086350"/>
          </a:xfrm>
          <a:noFill/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1200"/>
              </a:spcBef>
              <a:buSzPts val="523"/>
              <a:buNone/>
            </a:pPr>
            <a:r>
              <a:rPr lang="en-US" b="1" dirty="0">
                <a:solidFill>
                  <a:schemeClr val="dk1"/>
                </a:solidFill>
              </a:rPr>
              <a:t>Who we are: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SzPts val="523"/>
              <a:buNone/>
            </a:pPr>
            <a:r>
              <a:rPr lang="en-US" dirty="0">
                <a:solidFill>
                  <a:schemeClr val="dk1"/>
                </a:solidFill>
              </a:rPr>
              <a:t>The Critical A.I. Literacies Collective (CALC) is a faculty and staff group working to learn and teach about the wide-ranging global impacts of corporate A.I. products from critical, interdisciplinary perspectives. 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SzPts val="523"/>
              <a:buNone/>
            </a:pPr>
            <a:r>
              <a:rPr lang="en-US" dirty="0">
                <a:solidFill>
                  <a:schemeClr val="dk1"/>
                </a:solidFill>
              </a:rPr>
              <a:t>We approach this topic from a shared commitment to building life-affirming futures for all of us together on this planet. We are thinking beyond the unit of the individual to envision systemic impacts and possibilities. </a:t>
            </a:r>
          </a:p>
          <a:p>
            <a:pPr marL="0" lvl="0" indent="0">
              <a:spcBef>
                <a:spcPts val="1200"/>
              </a:spcBef>
              <a:buSzPts val="523"/>
              <a:buNone/>
            </a:pPr>
            <a:r>
              <a:rPr lang="en-US" b="1" dirty="0">
                <a:solidFill>
                  <a:schemeClr val="dk1"/>
                </a:solidFill>
              </a:rPr>
              <a:t>Steering committee:</a:t>
            </a: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523"/>
              <a:buNone/>
            </a:pPr>
            <a:r>
              <a:rPr lang="en-US" dirty="0">
                <a:solidFill>
                  <a:schemeClr val="dk1"/>
                </a:solidFill>
              </a:rPr>
              <a:t>Aspen Clark (ITS), Robyn Dahl (Geology &amp; SMATE), Jenny Forsythe (English), Claudia Johnson (Fairhaven College), </a:t>
            </a:r>
            <a:r>
              <a:rPr lang="en-US" dirty="0" err="1">
                <a:solidFill>
                  <a:schemeClr val="dk1"/>
                </a:solidFill>
              </a:rPr>
              <a:t>Amites</a:t>
            </a:r>
            <a:r>
              <a:rPr lang="en-US" dirty="0">
                <a:solidFill>
                  <a:schemeClr val="dk1"/>
                </a:solidFill>
              </a:rPr>
              <a:t> Sarkar (Mathematics), Emily Spracklin (Western Libraries), and Xi Wang (Energy Studies &amp; Environmental Studies)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SzPts val="523"/>
              <a:buNone/>
            </a:pPr>
            <a:r>
              <a:rPr lang="en-US" b="1" dirty="0">
                <a:solidFill>
                  <a:schemeClr val="dk1"/>
                </a:solidFill>
              </a:rPr>
              <a:t>Read our full statement: </a:t>
            </a:r>
            <a:r>
              <a:rPr lang="en-US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https://tinyurl.com/calcstatement</a:t>
            </a:r>
            <a:r>
              <a:rPr lang="en-US" dirty="0"/>
              <a:t> </a:t>
            </a:r>
            <a:endParaRPr lang="en-US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82A8-CF11-5CDB-F52C-59CF4E9E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squares&#10;&#10;AI-generated content may be incorrect.">
            <a:extLst>
              <a:ext uri="{FF2B5EF4-FFF2-40B4-BE49-F238E27FC236}">
                <a16:creationId xmlns:a16="http://schemas.microsoft.com/office/drawing/2014/main" id="{96A83A38-3574-8A32-ED18-A45206EA61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803" r="-1" b="49752"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DE745D-4DDF-2396-72DA-6259FA6D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676995"/>
            <a:ext cx="10515600" cy="1206500"/>
          </a:xfrm>
        </p:spPr>
        <p:txBody>
          <a:bodyPr>
            <a:normAutofit/>
          </a:bodyPr>
          <a:lstStyle/>
          <a:p>
            <a:r>
              <a:rPr lang="en-US" b="1" dirty="0">
                <a:ea typeface="Ayuthaya" pitchFamily="2" charset="-34"/>
                <a:cs typeface="Ayuthaya" pitchFamily="2" charset="-34"/>
              </a:rPr>
              <a:t>Please stay for conversation and snacks!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2DC62-4F0A-01CC-16C6-B3736051D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15" y="2115935"/>
            <a:ext cx="10885170" cy="4467745"/>
          </a:xfrm>
        </p:spPr>
        <p:txBody>
          <a:bodyPr>
            <a:normAutofit/>
          </a:bodyPr>
          <a:lstStyle/>
          <a:p>
            <a:r>
              <a:rPr lang="en-US" sz="3200" b="1" dirty="0">
                <a:ea typeface="Ayuthaya" pitchFamily="2" charset="-34"/>
                <a:cs typeface="Ayuthaya" pitchFamily="2" charset="-34"/>
              </a:rPr>
              <a:t>Next CALC event: 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Winter Town Hall on A.I. Industry and Environmental Impacts on Monday, March 2 at 4PM in Fraser Hall 101</a:t>
            </a:r>
          </a:p>
          <a:p>
            <a:endParaRPr lang="en-US" sz="1800" dirty="0">
              <a:ea typeface="Ayuthaya" pitchFamily="2" charset="-34"/>
              <a:cs typeface="Ayuthaya" pitchFamily="2" charset="-34"/>
            </a:endParaRPr>
          </a:p>
          <a:p>
            <a:r>
              <a:rPr lang="en-US" sz="3200" dirty="0">
                <a:ea typeface="Ayuthaya" pitchFamily="2" charset="-34"/>
                <a:cs typeface="Ayuthaya" pitchFamily="2" charset="-34"/>
              </a:rPr>
              <a:t>For </a:t>
            </a:r>
            <a:r>
              <a:rPr lang="en-US" sz="3200" b="1" dirty="0">
                <a:ea typeface="Ayuthaya" pitchFamily="2" charset="-34"/>
                <a:cs typeface="Ayuthaya" pitchFamily="2" charset="-34"/>
              </a:rPr>
              <a:t>Hack-a-thon i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nformation or to apply for a student organizer job, email</a:t>
            </a:r>
            <a:r>
              <a:rPr lang="en-US" sz="3200" b="1" dirty="0">
                <a:ea typeface="Ayuthaya" pitchFamily="2" charset="-34"/>
                <a:cs typeface="Ayuthaya" pitchFamily="2" charset="-34"/>
              </a:rPr>
              <a:t> 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Claudia Johnson</a:t>
            </a:r>
            <a:r>
              <a:rPr lang="en-US" sz="3200" b="1" dirty="0">
                <a:ea typeface="Ayuthaya" pitchFamily="2" charset="-34"/>
                <a:cs typeface="Ayuthaya" pitchFamily="2" charset="-34"/>
              </a:rPr>
              <a:t> (</a:t>
            </a:r>
            <a:r>
              <a:rPr lang="en-US" sz="3200" dirty="0">
                <a:ea typeface="Ayuthaya" pitchFamily="2" charset="-34"/>
                <a:cs typeface="Ayuthaya" pitchFamily="2" charset="-34"/>
                <a:hlinkClick r:id="rId3"/>
              </a:rPr>
              <a:t>john567@wwu.edu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)</a:t>
            </a:r>
          </a:p>
          <a:p>
            <a:endParaRPr lang="en-US" sz="2000" dirty="0">
              <a:ea typeface="Ayuthaya" pitchFamily="2" charset="-34"/>
              <a:cs typeface="Ayuthaya" pitchFamily="2" charset="-34"/>
            </a:endParaRPr>
          </a:p>
          <a:p>
            <a:r>
              <a:rPr lang="en-US" sz="3200" dirty="0">
                <a:ea typeface="Ayuthaya" pitchFamily="2" charset="-34"/>
                <a:cs typeface="Ayuthaya" pitchFamily="2" charset="-34"/>
              </a:rPr>
              <a:t>To join the </a:t>
            </a:r>
            <a:r>
              <a:rPr lang="en-US" sz="3200" b="1" dirty="0">
                <a:ea typeface="Ayuthaya" pitchFamily="2" charset="-34"/>
                <a:cs typeface="Ayuthaya" pitchFamily="2" charset="-34"/>
              </a:rPr>
              <a:t>CALC list-serv 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and receive info + updates, email Aspen Clark (</a:t>
            </a:r>
            <a:r>
              <a:rPr lang="en-US" sz="3200" dirty="0" err="1">
                <a:ea typeface="Ayuthaya" pitchFamily="2" charset="-34"/>
                <a:cs typeface="Ayuthaya" pitchFamily="2" charset="-34"/>
              </a:rPr>
              <a:t>aspen.clark@wwu.edu</a:t>
            </a:r>
            <a:r>
              <a:rPr lang="en-US" sz="3200" dirty="0">
                <a:ea typeface="Ayuthaya" pitchFamily="2" charset="-34"/>
                <a:cs typeface="Ayuthaya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720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C997A-E790-3F0B-133B-814516702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8209" y="1554850"/>
            <a:ext cx="9714214" cy="2387600"/>
          </a:xfrm>
        </p:spPr>
        <p:txBody>
          <a:bodyPr>
            <a:normAutofit fontScale="90000"/>
          </a:bodyPr>
          <a:lstStyle/>
          <a:p>
            <a:r>
              <a:rPr lang="en-US" sz="4400" b="1" cap="none" dirty="0"/>
              <a:t>Critical A.I. Literacies Collective (CALC) </a:t>
            </a:r>
            <a:br>
              <a:rPr lang="en-US" sz="4400" b="1" cap="none" dirty="0"/>
            </a:br>
            <a:r>
              <a:rPr lang="en-US" sz="4400" b="1" cap="none" dirty="0"/>
              <a:t>Winter 2026 Teach-In: </a:t>
            </a:r>
            <a:br>
              <a:rPr lang="en-US" sz="4400" cap="none" dirty="0"/>
            </a:br>
            <a:r>
              <a:rPr lang="en-US" sz="4400" cap="none" dirty="0"/>
              <a:t>“A.I. in Education: Capital Flows and Higher Ed Spending” – A.I. and Capital Flows </a:t>
            </a:r>
            <a:br>
              <a:rPr lang="en-US" sz="2400" cap="none" dirty="0"/>
            </a:br>
            <a:br>
              <a:rPr lang="en-US" sz="2400" cap="none" dirty="0"/>
            </a:br>
            <a:r>
              <a:rPr lang="en-US" sz="2700" b="1" cap="none" dirty="0"/>
              <a:t>February 2,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A9D61-1BC4-DE81-28C8-148D0E36D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209" y="4602935"/>
            <a:ext cx="8791575" cy="1785507"/>
          </a:xfrm>
        </p:spPr>
        <p:txBody>
          <a:bodyPr>
            <a:noAutofit/>
          </a:bodyPr>
          <a:lstStyle/>
          <a:p>
            <a:r>
              <a:rPr lang="en-US" sz="2200" cap="none" dirty="0"/>
              <a:t>Xi Wang, PhD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cap="none" dirty="0"/>
              <a:t>Department of Environmental Studies</a:t>
            </a:r>
            <a:br>
              <a:rPr lang="en-US" sz="2200" cap="none" dirty="0"/>
            </a:br>
            <a:r>
              <a:rPr lang="en-US" sz="2200" cap="none" dirty="0"/>
              <a:t>Institute for Energy Studies</a:t>
            </a:r>
            <a:br>
              <a:rPr lang="en-US" sz="2200" cap="none" dirty="0"/>
            </a:br>
            <a:r>
              <a:rPr lang="en-US" sz="2200" b="1" cap="none" dirty="0"/>
              <a:t>Western Washington University</a:t>
            </a:r>
          </a:p>
        </p:txBody>
      </p:sp>
    </p:spTree>
    <p:extLst>
      <p:ext uri="{BB962C8B-B14F-4D97-AF65-F5344CB8AC3E}">
        <p14:creationId xmlns:p14="http://schemas.microsoft.com/office/powerpoint/2010/main" val="228812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23049-39FA-6073-417E-5FDD39C4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C07F-CBC4-B49E-A15A-FEB32AF110EA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can GenAI service us?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A2129B-1FCF-EC84-46FB-BCB668039761}"/>
              </a:ext>
            </a:extLst>
          </p:cNvPr>
          <p:cNvGrpSpPr/>
          <p:nvPr/>
        </p:nvGrpSpPr>
        <p:grpSpPr>
          <a:xfrm>
            <a:off x="238792" y="1885282"/>
            <a:ext cx="4481979" cy="2755758"/>
            <a:chOff x="277814" y="2342572"/>
            <a:chExt cx="4707467" cy="28944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2212F61-6CC1-E88D-D595-87846F8C01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9" t="4970" r="10929" b="5026"/>
            <a:stretch>
              <a:fillRect/>
            </a:stretch>
          </p:blipFill>
          <p:spPr bwMode="auto">
            <a:xfrm>
              <a:off x="277814" y="2342572"/>
              <a:ext cx="4707467" cy="28944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21C404-AD6B-0D30-4836-C98E12E57165}"/>
                </a:ext>
              </a:extLst>
            </p:cNvPr>
            <p:cNvCxnSpPr>
              <a:cxnSpLocks/>
            </p:cNvCxnSpPr>
            <p:nvPr/>
          </p:nvCxnSpPr>
          <p:spPr>
            <a:xfrm>
              <a:off x="2404533" y="40784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C84FF5-BBB4-7208-E47C-BA40F560F7F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79" y="42816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DD41AF6-9ED6-52B8-3047-CDACF79673BD}"/>
              </a:ext>
            </a:extLst>
          </p:cNvPr>
          <p:cNvSpPr txBox="1"/>
          <p:nvPr/>
        </p:nvSpPr>
        <p:spPr>
          <a:xfrm>
            <a:off x="211623" y="1409272"/>
            <a:ext cx="4509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OpenAI</a:t>
            </a:r>
          </a:p>
        </p:txBody>
      </p:sp>
    </p:spTree>
    <p:extLst>
      <p:ext uri="{BB962C8B-B14F-4D97-AF65-F5344CB8AC3E}">
        <p14:creationId xmlns:p14="http://schemas.microsoft.com/office/powerpoint/2010/main" val="212274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ADD7-C042-2FDD-7F55-F4C9DE83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07B2-A1CF-B1C7-8890-B08FA5255711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can GenAI service us?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15B57E-33DC-EE8F-4509-FB29A5E5AD3A}"/>
              </a:ext>
            </a:extLst>
          </p:cNvPr>
          <p:cNvGrpSpPr/>
          <p:nvPr/>
        </p:nvGrpSpPr>
        <p:grpSpPr>
          <a:xfrm>
            <a:off x="238792" y="1885282"/>
            <a:ext cx="4481979" cy="2755758"/>
            <a:chOff x="277814" y="2342572"/>
            <a:chExt cx="4707467" cy="289440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FEE267C-FDF3-4242-D488-FAC817C4F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9" t="4970" r="10929" b="5026"/>
            <a:stretch>
              <a:fillRect/>
            </a:stretch>
          </p:blipFill>
          <p:spPr bwMode="auto">
            <a:xfrm>
              <a:off x="277814" y="2342572"/>
              <a:ext cx="4707467" cy="28944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ABF115-2F4E-5558-35D0-990F662891C6}"/>
                </a:ext>
              </a:extLst>
            </p:cNvPr>
            <p:cNvCxnSpPr>
              <a:cxnSpLocks/>
            </p:cNvCxnSpPr>
            <p:nvPr/>
          </p:nvCxnSpPr>
          <p:spPr>
            <a:xfrm>
              <a:off x="2404533" y="40784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AB3508-9E4A-2256-346D-0CF5ACBEE8B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79" y="42816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A223DC-A98B-A17C-9A6D-141403ED4756}"/>
              </a:ext>
            </a:extLst>
          </p:cNvPr>
          <p:cNvSpPr txBox="1"/>
          <p:nvPr/>
        </p:nvSpPr>
        <p:spPr>
          <a:xfrm>
            <a:off x="211623" y="1409272"/>
            <a:ext cx="4509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OpenAI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AE788-73FB-E9C6-BA71-FB9A7F0431CB}"/>
              </a:ext>
            </a:extLst>
          </p:cNvPr>
          <p:cNvSpPr txBox="1"/>
          <p:nvPr/>
        </p:nvSpPr>
        <p:spPr>
          <a:xfrm>
            <a:off x="4916774" y="1382226"/>
            <a:ext cx="3394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Anthropic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753ACE-AA2F-A8DE-B594-9DD44AB49266}"/>
              </a:ext>
            </a:extLst>
          </p:cNvPr>
          <p:cNvGrpSpPr/>
          <p:nvPr/>
        </p:nvGrpSpPr>
        <p:grpSpPr>
          <a:xfrm>
            <a:off x="4916774" y="1885282"/>
            <a:ext cx="3394072" cy="3325937"/>
            <a:chOff x="4916774" y="1885282"/>
            <a:chExt cx="3394072" cy="33259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9774E91-3723-C98C-5C28-0B792C4FF2D3}"/>
                </a:ext>
              </a:extLst>
            </p:cNvPr>
            <p:cNvGrpSpPr/>
            <p:nvPr/>
          </p:nvGrpSpPr>
          <p:grpSpPr>
            <a:xfrm>
              <a:off x="4916774" y="1885282"/>
              <a:ext cx="3394072" cy="3325937"/>
              <a:chOff x="5109611" y="2061127"/>
              <a:chExt cx="3528116" cy="3457290"/>
            </a:xfrm>
          </p:grpSpPr>
          <p:pic>
            <p:nvPicPr>
              <p:cNvPr id="21" name="Picture 20" descr="A screenshot of a website&#10;&#10;AI-generated content may be incorrect.">
                <a:extLst>
                  <a:ext uri="{FF2B5EF4-FFF2-40B4-BE49-F238E27FC236}">
                    <a16:creationId xmlns:a16="http://schemas.microsoft.com/office/drawing/2014/main" id="{87DA415B-3DF2-6CAC-51F2-EEA69DD03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48938"/>
              <a:stretch>
                <a:fillRect/>
              </a:stretch>
            </p:blipFill>
            <p:spPr>
              <a:xfrm>
                <a:off x="5109611" y="2061127"/>
                <a:ext cx="3528116" cy="3457290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117CF0E-1075-50C9-CAE9-504B02FB4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824436"/>
                <a:ext cx="298026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BC77953-4F5C-946C-37FA-C20903520F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5075" y="4010704"/>
                <a:ext cx="195159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419939E-CAD1-E835-50E1-D6BDC7320B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638171"/>
                <a:ext cx="215053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59A20184-41C6-8079-9552-3FA2E8EC7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4980" b="23153"/>
            <a:stretch>
              <a:fillRect/>
            </a:stretch>
          </p:blipFill>
          <p:spPr>
            <a:xfrm>
              <a:off x="4957115" y="3939978"/>
              <a:ext cx="3302429" cy="121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47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35C2E-FD19-0C53-2818-CD4B8B73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74FF0B-1FB3-2BA7-5759-D29140DA6124}"/>
              </a:ext>
            </a:extLst>
          </p:cNvPr>
          <p:cNvGrpSpPr/>
          <p:nvPr/>
        </p:nvGrpSpPr>
        <p:grpSpPr>
          <a:xfrm>
            <a:off x="8452264" y="1885282"/>
            <a:ext cx="3528115" cy="4512634"/>
            <a:chOff x="8801079" y="1773907"/>
            <a:chExt cx="3152129" cy="4031729"/>
          </a:xfrm>
        </p:grpSpPr>
        <p:pic>
          <p:nvPicPr>
            <p:cNvPr id="17" name="Picture 16" descr="A screenshot of a black screen&#10;&#10;AI-generated content may be incorrect.">
              <a:extLst>
                <a:ext uri="{FF2B5EF4-FFF2-40B4-BE49-F238E27FC236}">
                  <a16:creationId xmlns:a16="http://schemas.microsoft.com/office/drawing/2014/main" id="{A979E503-C75D-8BFC-6138-D3BBA3A2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29" r="49485"/>
            <a:stretch>
              <a:fillRect/>
            </a:stretch>
          </p:blipFill>
          <p:spPr>
            <a:xfrm>
              <a:off x="8801079" y="1773907"/>
              <a:ext cx="3152129" cy="4031729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22A816-4928-DF3D-12B2-D721352B8A47}"/>
                </a:ext>
              </a:extLst>
            </p:cNvPr>
            <p:cNvGrpSpPr/>
            <p:nvPr/>
          </p:nvGrpSpPr>
          <p:grpSpPr>
            <a:xfrm>
              <a:off x="8863012" y="3361268"/>
              <a:ext cx="2980266" cy="1833372"/>
              <a:chOff x="8863012" y="3361268"/>
              <a:chExt cx="2980266" cy="183337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92CA43E-A451-9EEF-6F5C-4E6A811FD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3012" y="3361268"/>
                <a:ext cx="298026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6FCAFE2-6FBF-A1CB-5101-1A868AC75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0674" y="5194640"/>
                <a:ext cx="1661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08EA88-A88F-9C3B-FB46-668D5718FD08}"/>
              </a:ext>
            </a:extLst>
          </p:cNvPr>
          <p:cNvGrpSpPr/>
          <p:nvPr/>
        </p:nvGrpSpPr>
        <p:grpSpPr>
          <a:xfrm>
            <a:off x="238792" y="1885282"/>
            <a:ext cx="4481979" cy="2755758"/>
            <a:chOff x="277814" y="2342572"/>
            <a:chExt cx="4707467" cy="28944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2760144-2BB4-0A41-FAA4-7E8BC39A3C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9" t="4970" r="10929" b="5026"/>
            <a:stretch>
              <a:fillRect/>
            </a:stretch>
          </p:blipFill>
          <p:spPr bwMode="auto">
            <a:xfrm>
              <a:off x="277814" y="2342572"/>
              <a:ext cx="4707467" cy="28944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DB8CE5E-243D-5DD0-DEBA-5ED620BD01B6}"/>
                </a:ext>
              </a:extLst>
            </p:cNvPr>
            <p:cNvCxnSpPr>
              <a:cxnSpLocks/>
            </p:cNvCxnSpPr>
            <p:nvPr/>
          </p:nvCxnSpPr>
          <p:spPr>
            <a:xfrm>
              <a:off x="2404533" y="40784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D400A7A-6527-7217-30DC-5BECE07F79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479" y="428163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6E27D4-9F65-3BF6-599F-0BE682EEE4B7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can GenAI service us?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A1B00-B607-EBA3-ADE0-02E3B71AD873}"/>
              </a:ext>
            </a:extLst>
          </p:cNvPr>
          <p:cNvSpPr txBox="1"/>
          <p:nvPr/>
        </p:nvSpPr>
        <p:spPr>
          <a:xfrm>
            <a:off x="211623" y="1409272"/>
            <a:ext cx="4509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OpenAI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39D26-C00A-4410-AFF9-311A1C446E43}"/>
              </a:ext>
            </a:extLst>
          </p:cNvPr>
          <p:cNvSpPr txBox="1"/>
          <p:nvPr/>
        </p:nvSpPr>
        <p:spPr>
          <a:xfrm>
            <a:off x="4916774" y="1382226"/>
            <a:ext cx="3394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Anthropic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268C7-A412-0C60-F0DB-76956D1DCEEB}"/>
              </a:ext>
            </a:extLst>
          </p:cNvPr>
          <p:cNvSpPr txBox="1"/>
          <p:nvPr/>
        </p:nvSpPr>
        <p:spPr>
          <a:xfrm>
            <a:off x="8452263" y="1409272"/>
            <a:ext cx="3528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xAI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9C19B-A69A-5526-78F8-E685AAF91629}"/>
              </a:ext>
            </a:extLst>
          </p:cNvPr>
          <p:cNvSpPr/>
          <p:nvPr/>
        </p:nvSpPr>
        <p:spPr>
          <a:xfrm>
            <a:off x="1143001" y="6523521"/>
            <a:ext cx="10429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Sources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OpenAI (2025, Nov 19). ChatGPT for teachers. https://openai.com/index/chatgpt-for-teachers/; Anthropic (2026). Home.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www.anthropic.com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;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xAI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 (2026). Home.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x.ai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/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5ab35698.I"/>
                <a:ea typeface="+mn-ea"/>
                <a:cs typeface="+mn-cs"/>
              </a:rPr>
              <a:t>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356BA2-67DE-0DB8-B760-2D94F0441CD0}"/>
              </a:ext>
            </a:extLst>
          </p:cNvPr>
          <p:cNvGrpSpPr/>
          <p:nvPr/>
        </p:nvGrpSpPr>
        <p:grpSpPr>
          <a:xfrm>
            <a:off x="4916774" y="1885282"/>
            <a:ext cx="3394072" cy="3325937"/>
            <a:chOff x="4916774" y="1885282"/>
            <a:chExt cx="3394072" cy="33259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6730647-68A5-C417-2E36-611AD16D1F5B}"/>
                </a:ext>
              </a:extLst>
            </p:cNvPr>
            <p:cNvGrpSpPr/>
            <p:nvPr/>
          </p:nvGrpSpPr>
          <p:grpSpPr>
            <a:xfrm>
              <a:off x="4916774" y="1885282"/>
              <a:ext cx="3394072" cy="3325937"/>
              <a:chOff x="5109611" y="2061127"/>
              <a:chExt cx="3528116" cy="3457290"/>
            </a:xfrm>
          </p:grpSpPr>
          <p:pic>
            <p:nvPicPr>
              <p:cNvPr id="22" name="Picture 21" descr="A screenshot of a website&#10;&#10;AI-generated content may be incorrect.">
                <a:extLst>
                  <a:ext uri="{FF2B5EF4-FFF2-40B4-BE49-F238E27FC236}">
                    <a16:creationId xmlns:a16="http://schemas.microsoft.com/office/drawing/2014/main" id="{DC8938F8-7D0D-9947-2A36-6B333F9F0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8938"/>
              <a:stretch>
                <a:fillRect/>
              </a:stretch>
            </p:blipFill>
            <p:spPr>
              <a:xfrm>
                <a:off x="5109611" y="2061127"/>
                <a:ext cx="3528116" cy="3457290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9918BBC-4B1A-3B9D-EFA8-3AA86D0A5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824436"/>
                <a:ext cx="298026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08A1504-8917-F2B2-4C3F-9D97D5FD9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5075" y="4010704"/>
                <a:ext cx="195159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2ED60D4-A2EA-76B8-00BB-23362A1AB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0134" y="3638171"/>
                <a:ext cx="215053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2E83B657-4B62-8F4D-E111-193BA59A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4980" b="23153"/>
            <a:stretch>
              <a:fillRect/>
            </a:stretch>
          </p:blipFill>
          <p:spPr>
            <a:xfrm>
              <a:off x="4957115" y="3939978"/>
              <a:ext cx="3302429" cy="121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0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BF9C-D4B1-F5BF-6894-12851F76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5F8B-0510-DB5A-2F1F-3768507DB0D9}"/>
              </a:ext>
            </a:extLst>
          </p:cNvPr>
          <p:cNvSpPr txBox="1">
            <a:spLocks/>
          </p:cNvSpPr>
          <p:nvPr/>
        </p:nvSpPr>
        <p:spPr>
          <a:xfrm>
            <a:off x="7584745" y="2459354"/>
            <a:ext cx="4267200" cy="260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What should we make of the hype? </a:t>
            </a:r>
            <a:b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Of the despair?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E6698A-142B-652D-A814-2C5139641B6C}"/>
              </a:ext>
            </a:extLst>
          </p:cNvPr>
          <p:cNvGrpSpPr/>
          <p:nvPr/>
        </p:nvGrpSpPr>
        <p:grpSpPr>
          <a:xfrm>
            <a:off x="1357694" y="1517489"/>
            <a:ext cx="5551106" cy="4545248"/>
            <a:chOff x="1143001" y="1337298"/>
            <a:chExt cx="6307666" cy="51647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006D2B-360B-7F64-9EBA-6CB3C8E09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1" y="1337298"/>
              <a:ext cx="6307666" cy="5164720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19F676-EFAC-D7D1-41AC-4D48F710AD34}"/>
                </a:ext>
              </a:extLst>
            </p:cNvPr>
            <p:cNvCxnSpPr>
              <a:cxnSpLocks/>
            </p:cNvCxnSpPr>
            <p:nvPr/>
          </p:nvCxnSpPr>
          <p:spPr>
            <a:xfrm>
              <a:off x="1326419" y="2014252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C6ED8D-E55B-5987-9DDC-49E73B8BC3D0}"/>
                </a:ext>
              </a:extLst>
            </p:cNvPr>
            <p:cNvCxnSpPr>
              <a:cxnSpLocks/>
            </p:cNvCxnSpPr>
            <p:nvPr/>
          </p:nvCxnSpPr>
          <p:spPr>
            <a:xfrm>
              <a:off x="2905838" y="6295306"/>
              <a:ext cx="25807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4E36DD-F71D-3E5F-87B4-8771D49119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6419" y="6479651"/>
              <a:ext cx="220649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3BF1AC9-D48D-9245-CEA9-32B4574F744D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How can GenAI service us?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42225-C835-8710-DB05-5E836C28C4AC}"/>
              </a:ext>
            </a:extLst>
          </p:cNvPr>
          <p:cNvSpPr/>
          <p:nvPr/>
        </p:nvSpPr>
        <p:spPr>
          <a:xfrm>
            <a:off x="1143001" y="6377545"/>
            <a:ext cx="103276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Schmelzer, R. (2025). From hype to harm: The stories that shook AI in 2025: https://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www.forbes.com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/sites/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ronschmelzer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/2025/12/30/from-hype-to-harm-a-retrospective-on-ais-biggest-misses-of-2025/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327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F2ED-BEB1-8A77-6A86-C4C6F6F5D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B5331-238F-E802-1E64-66EE46BF8135}"/>
              </a:ext>
            </a:extLst>
          </p:cNvPr>
          <p:cNvSpPr txBox="1">
            <a:spLocks/>
          </p:cNvSpPr>
          <p:nvPr/>
        </p:nvSpPr>
        <p:spPr>
          <a:xfrm>
            <a:off x="1143001" y="1424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A political economy framework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36F5A-7E25-922F-69BD-7BF696C15BA3}"/>
              </a:ext>
            </a:extLst>
          </p:cNvPr>
          <p:cNvSpPr/>
          <p:nvPr/>
        </p:nvSpPr>
        <p:spPr>
          <a:xfrm>
            <a:off x="1144498" y="1773427"/>
            <a:ext cx="5372100" cy="469849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0A008-D894-D384-6CED-EB4FCF871A74}"/>
              </a:ext>
            </a:extLst>
          </p:cNvPr>
          <p:cNvSpPr txBox="1"/>
          <p:nvPr/>
        </p:nvSpPr>
        <p:spPr>
          <a:xfrm>
            <a:off x="1295401" y="1981136"/>
            <a:ext cx="5070294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Political economy entails “a concern with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how wealth was generated in production,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classes in the genesis of wealth, and </a:t>
            </a:r>
          </a:p>
          <a:p>
            <a:pPr marL="457200" marR="0" lvl="0" indent="-3381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with the role of the state in relation to the different classes.”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</a:b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-Eric Wolf, 2010 [1982],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Europe and the People Without History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, p. 20-21</a:t>
            </a:r>
          </a:p>
        </p:txBody>
      </p:sp>
    </p:spTree>
    <p:extLst>
      <p:ext uri="{BB962C8B-B14F-4D97-AF65-F5344CB8AC3E}">
        <p14:creationId xmlns:p14="http://schemas.microsoft.com/office/powerpoint/2010/main" val="242708153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1F1014A264E4CAFF10DEE951EC2EA" ma:contentTypeVersion="3" ma:contentTypeDescription="Create a new document." ma:contentTypeScope="" ma:versionID="45237354e47ce21a7cc3eab47247d548">
  <xsd:schema xmlns:xsd="http://www.w3.org/2001/XMLSchema" xmlns:xs="http://www.w3.org/2001/XMLSchema" xmlns:p="http://schemas.microsoft.com/office/2006/metadata/properties" xmlns:ns2="8342867c-e32d-47e0-a5b6-b4a0c6d2977b" targetNamespace="http://schemas.microsoft.com/office/2006/metadata/properties" ma:root="true" ma:fieldsID="43ac0fae08345c9685c292fc34c78ff5" ns2:_="">
    <xsd:import namespace="8342867c-e32d-47e0-a5b6-b4a0c6d297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2867c-e32d-47e0-a5b6-b4a0c6d29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BF8735-1C70-469D-B119-DCA174130E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2867c-e32d-47e0-a5b6-b4a0c6d297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C15DC0-A883-454B-BB4E-0BD739C9419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7F82F9-6171-4315-A9F7-0635564FA1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1699</Words>
  <Application>Microsoft Office PowerPoint</Application>
  <PresentationFormat>Widescreen</PresentationFormat>
  <Paragraphs>153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AdvOT5ab35698.I</vt:lpstr>
      <vt:lpstr>Amasis MT Pro Black</vt:lpstr>
      <vt:lpstr>Aptos</vt:lpstr>
      <vt:lpstr>Aptos Display</vt:lpstr>
      <vt:lpstr>Arial</vt:lpstr>
      <vt:lpstr>Ayuthaya</vt:lpstr>
      <vt:lpstr>Courier New</vt:lpstr>
      <vt:lpstr>geologica-variable</vt:lpstr>
      <vt:lpstr>Tw Cen MT</vt:lpstr>
      <vt:lpstr>Office Theme</vt:lpstr>
      <vt:lpstr>Circuit</vt:lpstr>
      <vt:lpstr>AI IN EDUCATION:</vt:lpstr>
      <vt:lpstr>Please introduce yourself to your neighbors!</vt:lpstr>
      <vt:lpstr>Critical A.I. Literacies Collective</vt:lpstr>
      <vt:lpstr>Critical A.I. Literacies Collective (CALC)  Winter 2026 Teach-In:  “A.I. in Education: Capital Flows and Higher Ed Spending” – A.I. and Capital Flows   February 2,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and Washington’s Disinvestment in Higher Ed</vt:lpstr>
      <vt:lpstr>PowerPoint Presentation</vt:lpstr>
      <vt:lpstr>PowerPoint Presentation</vt:lpstr>
      <vt:lpstr>PowerPoint Presentation</vt:lpstr>
      <vt:lpstr>The Corporatization of Public Higher Education</vt:lpstr>
      <vt:lpstr>PowerPoint Presentation</vt:lpstr>
      <vt:lpstr>Legislating AI and Higher Education</vt:lpstr>
      <vt:lpstr>Corporate Influence in Legislatures</vt:lpstr>
      <vt:lpstr>PowerPoint Presentation</vt:lpstr>
      <vt:lpstr>Breaking the Cycle, Changing the Narrative: Whatcom Crib Through College Coalition</vt:lpstr>
      <vt:lpstr>Q &amp; A</vt:lpstr>
      <vt:lpstr>Please stay for conversation and snacks!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Robyn Dahl</dc:creator>
  <cp:lastModifiedBy>Amites Sarkar</cp:lastModifiedBy>
  <cp:revision>6</cp:revision>
  <dcterms:created xsi:type="dcterms:W3CDTF">2026-02-01T17:37:29Z</dcterms:created>
  <dcterms:modified xsi:type="dcterms:W3CDTF">2026-02-25T19:33:54Z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0x01010019F1F1014A264E4CAFF10DEE951EC2EA</vt:lpwstr>
  </property>
</Properties>
</file>